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759" r:id="rId2"/>
    <p:sldId id="760" r:id="rId3"/>
    <p:sldId id="761" r:id="rId4"/>
    <p:sldId id="762" r:id="rId5"/>
    <p:sldId id="763" r:id="rId6"/>
    <p:sldId id="764" r:id="rId7"/>
    <p:sldId id="765" r:id="rId8"/>
    <p:sldId id="766" r:id="rId9"/>
    <p:sldId id="767" r:id="rId10"/>
    <p:sldId id="768" r:id="rId11"/>
    <p:sldId id="769" r:id="rId12"/>
    <p:sldId id="597" r:id="rId13"/>
    <p:sldId id="758" r:id="rId14"/>
    <p:sldId id="756" r:id="rId15"/>
    <p:sldId id="754" r:id="rId16"/>
    <p:sldId id="755" r:id="rId17"/>
    <p:sldId id="757" r:id="rId18"/>
    <p:sldId id="770" r:id="rId19"/>
    <p:sldId id="750" r:id="rId20"/>
    <p:sldId id="749" r:id="rId21"/>
  </p:sldIdLst>
  <p:sldSz cx="9144000" cy="6858000" type="screen4x3"/>
  <p:notesSz cx="7102475" cy="1023143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871"/>
    <a:srgbClr val="C5ECFF"/>
    <a:srgbClr val="DEBDFF"/>
    <a:srgbClr val="FF6600"/>
    <a:srgbClr val="9900FF"/>
    <a:srgbClr val="FF9147"/>
    <a:srgbClr val="FFB7B7"/>
    <a:srgbClr val="FF9F9F"/>
    <a:srgbClr val="FF845D"/>
    <a:srgbClr val="9BFF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Style foncé 2 - Accentuation 1/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80635" autoAdjust="0"/>
  </p:normalViewPr>
  <p:slideViewPr>
    <p:cSldViewPr snapToGrid="0" snapToObjects="1">
      <p:cViewPr>
        <p:scale>
          <a:sx n="75" d="100"/>
          <a:sy n="75" d="100"/>
        </p:scale>
        <p:origin x="-2580" y="-414"/>
      </p:cViewPr>
      <p:guideLst>
        <p:guide orient="horz" pos="2160"/>
        <p:guide orient="horz" pos="777"/>
        <p:guide orient="horz" pos="3514"/>
        <p:guide orient="horz" pos="4032"/>
        <p:guide orient="horz" pos="1410"/>
        <p:guide pos="2880"/>
        <p:guide pos="308"/>
        <p:guide pos="53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0" d="100"/>
          <a:sy n="50" d="100"/>
        </p:scale>
        <p:origin x="-2982" y="-96"/>
      </p:cViewPr>
      <p:guideLst>
        <p:guide orient="horz" pos="3222"/>
        <p:guide pos="2237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49363" cy="533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27" tIns="45712" rIns="91427" bIns="45712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40408" y="0"/>
            <a:ext cx="3049363" cy="533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27" tIns="45712" rIns="91427" bIns="45712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 dirty="0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750576"/>
            <a:ext cx="3049363" cy="457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27" tIns="45712" rIns="91427" bIns="45712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dirty="0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40408" y="9750576"/>
            <a:ext cx="3049363" cy="457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27" tIns="45712" rIns="91427" bIns="457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F67345E-1692-7F4E-BCF4-1F4E459045A7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1103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3077951" cy="511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9033" tIns="49518" rIns="99033" bIns="49518" numCol="1" anchor="t" anchorCtr="0" compatLnSpc="1">
            <a:prstTxWarp prst="textNoShape">
              <a:avLst/>
            </a:prstTxWarp>
          </a:bodyPr>
          <a:lstStyle>
            <a:lvl1pPr defTabSz="990454">
              <a:defRPr sz="1300"/>
            </a:lvl1pPr>
          </a:lstStyle>
          <a:p>
            <a:endParaRPr lang="fr-FR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527" y="3"/>
            <a:ext cx="3077951" cy="511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9033" tIns="49518" rIns="99033" bIns="49518" numCol="1" anchor="t" anchorCtr="0" compatLnSpc="1">
            <a:prstTxWarp prst="textNoShape">
              <a:avLst/>
            </a:prstTxWarp>
          </a:bodyPr>
          <a:lstStyle>
            <a:lvl1pPr algn="r" defTabSz="990454">
              <a:defRPr sz="1300"/>
            </a:lvl1pPr>
          </a:lstStyle>
          <a:p>
            <a:endParaRPr lang="fr-FR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5363" y="769938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4" y="4859419"/>
            <a:ext cx="5209329" cy="4603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9033" tIns="49518" rIns="99033" bIns="495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422"/>
            <a:ext cx="3077951" cy="511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9033" tIns="49518" rIns="99033" bIns="49518" numCol="1" anchor="b" anchorCtr="0" compatLnSpc="1">
            <a:prstTxWarp prst="textNoShape">
              <a:avLst/>
            </a:prstTxWarp>
          </a:bodyPr>
          <a:lstStyle>
            <a:lvl1pPr defTabSz="990454">
              <a:defRPr sz="1300"/>
            </a:lvl1pPr>
          </a:lstStyle>
          <a:p>
            <a:endParaRPr lang="fr-FR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527" y="9720422"/>
            <a:ext cx="3077951" cy="511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9033" tIns="49518" rIns="99033" bIns="49518" numCol="1" anchor="b" anchorCtr="0" compatLnSpc="1">
            <a:prstTxWarp prst="textNoShape">
              <a:avLst/>
            </a:prstTxWarp>
          </a:bodyPr>
          <a:lstStyle>
            <a:lvl1pPr algn="r" defTabSz="990454">
              <a:defRPr sz="1300"/>
            </a:lvl1pPr>
          </a:lstStyle>
          <a:p>
            <a:fld id="{79EE52B7-8E25-E441-975D-24C08D9B8C34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1248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4730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404">
              <a:defRPr/>
            </a:pPr>
            <a:r>
              <a:rPr lang="fr-FR" smtClean="0"/>
              <a:t>Julien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4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319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defTabSz="914333">
              <a:defRPr/>
            </a:pPr>
            <a:endParaRPr lang="fr-FR" sz="1500" dirty="0">
              <a:solidFill>
                <a:schemeClr val="bg2">
                  <a:lumMod val="50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4447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aseline="0" dirty="0" smtClean="0"/>
              <a:t>Ce qui compose le socle ( l’occupation du sol =&gt; les milieux aquatiques, les terres agricoles, les zones boisées , les zones urbanisées) </a:t>
            </a:r>
          </a:p>
          <a:p>
            <a:pPr defTabSz="914333">
              <a:defRPr/>
            </a:pPr>
            <a:r>
              <a:rPr lang="fr-FR" baseline="0" dirty="0" smtClean="0"/>
              <a:t>Les facteurs d’importance mis en place par la puissance publique  : les zonages, les outils de protection foncières, les liens de fonctionnalités … </a:t>
            </a:r>
          </a:p>
          <a:p>
            <a:pPr defTabSz="914333">
              <a:defRPr/>
            </a:pPr>
            <a:r>
              <a:rPr lang="fr-FR" baseline="0" dirty="0" smtClean="0"/>
              <a:t>Ce qu’il va devenir ( les schémas directeurs et autres documents de planifications)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14167-D690-42E5-A2F5-95F5BB18E393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1322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4447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66213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4730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ChangeArrowheads="1"/>
          </p:cNvSpPr>
          <p:nvPr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dirty="0"/>
              <a:t>W</a:t>
            </a:r>
          </a:p>
        </p:txBody>
      </p:sp>
      <p:grpSp>
        <p:nvGrpSpPr>
          <p:cNvPr id="6173" name="Group 29"/>
          <p:cNvGrpSpPr>
            <a:grpSpLocks/>
          </p:cNvGrpSpPr>
          <p:nvPr userDrawn="1"/>
        </p:nvGrpSpPr>
        <p:grpSpPr bwMode="auto">
          <a:xfrm>
            <a:off x="0" y="-7938"/>
            <a:ext cx="8686800" cy="6027738"/>
            <a:chOff x="0" y="0"/>
            <a:chExt cx="5472" cy="3764"/>
          </a:xfrm>
          <a:solidFill>
            <a:srgbClr val="E41648"/>
          </a:solidFill>
        </p:grpSpPr>
        <p:sp>
          <p:nvSpPr>
            <p:cNvPr id="6147" name="Freeform 3"/>
            <p:cNvSpPr>
              <a:spLocks/>
            </p:cNvSpPr>
            <p:nvPr userDrawn="1"/>
          </p:nvSpPr>
          <p:spPr bwMode="gray">
            <a:xfrm>
              <a:off x="1281" y="2997"/>
              <a:ext cx="4191" cy="767"/>
            </a:xfrm>
            <a:custGeom>
              <a:avLst/>
              <a:gdLst>
                <a:gd name="T0" fmla="*/ 0 w 5430"/>
                <a:gd name="T1" fmla="*/ 753 h 753"/>
                <a:gd name="T2" fmla="*/ 0 w 5430"/>
                <a:gd name="T3" fmla="*/ 0 h 753"/>
                <a:gd name="T4" fmla="*/ 5429 w 5430"/>
                <a:gd name="T5" fmla="*/ 0 h 753"/>
                <a:gd name="T6" fmla="*/ 5430 w 5430"/>
                <a:gd name="T7" fmla="*/ 464 h 753"/>
                <a:gd name="T8" fmla="*/ 5126 w 5430"/>
                <a:gd name="T9" fmla="*/ 752 h 753"/>
                <a:gd name="T10" fmla="*/ 0 w 5430"/>
                <a:gd name="T11" fmla="*/ 753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30" h="753">
                  <a:moveTo>
                    <a:pt x="0" y="753"/>
                  </a:moveTo>
                  <a:lnTo>
                    <a:pt x="0" y="0"/>
                  </a:lnTo>
                  <a:lnTo>
                    <a:pt x="5429" y="0"/>
                  </a:lnTo>
                  <a:lnTo>
                    <a:pt x="5430" y="464"/>
                  </a:lnTo>
                  <a:cubicBezTo>
                    <a:pt x="5430" y="464"/>
                    <a:pt x="5430" y="752"/>
                    <a:pt x="5126" y="752"/>
                  </a:cubicBezTo>
                  <a:cubicBezTo>
                    <a:pt x="2563" y="752"/>
                    <a:pt x="0" y="753"/>
                    <a:pt x="0" y="7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dirty="0"/>
            </a:p>
          </p:txBody>
        </p:sp>
        <p:sp>
          <p:nvSpPr>
            <p:cNvPr id="6155" name="Rectangle 11"/>
            <p:cNvSpPr>
              <a:spLocks noChangeArrowheads="1"/>
            </p:cNvSpPr>
            <p:nvPr userDrawn="1"/>
          </p:nvSpPr>
          <p:spPr bwMode="gray">
            <a:xfrm>
              <a:off x="0" y="0"/>
              <a:ext cx="5471" cy="31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dirty="0"/>
            </a:p>
          </p:txBody>
        </p:sp>
        <p:sp>
          <p:nvSpPr>
            <p:cNvPr id="6162" name="Rectangle 18"/>
            <p:cNvSpPr>
              <a:spLocks noChangeArrowheads="1"/>
            </p:cNvSpPr>
            <p:nvPr userDrawn="1"/>
          </p:nvSpPr>
          <p:spPr bwMode="gray">
            <a:xfrm>
              <a:off x="0" y="2329"/>
              <a:ext cx="2132" cy="14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dirty="0"/>
            </a:p>
          </p:txBody>
        </p:sp>
      </p:grpSp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5030787" cy="3284538"/>
          </a:xfrm>
        </p:spPr>
        <p:txBody>
          <a:bodyPr/>
          <a:lstStyle>
            <a:lvl1pPr>
              <a:lnSpc>
                <a:spcPct val="75000"/>
              </a:lnSpc>
              <a:defRPr sz="7000"/>
            </a:lvl1pPr>
          </a:lstStyle>
          <a:p>
            <a:pPr lvl="0"/>
            <a:r>
              <a:rPr lang="fr-FR" noProof="0" smtClean="0"/>
              <a:t>Cliquez et modifiez le titre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065213" y="0"/>
            <a:ext cx="7392987" cy="1193800"/>
          </a:xfrm>
        </p:spPr>
        <p:txBody>
          <a:bodyPr anchor="ctr"/>
          <a:lstStyle>
            <a:lvl1pPr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 smtClean="0"/>
              <a:t>Cliquez pour modifier le style des sous-titres du masque</a:t>
            </a:r>
          </a:p>
        </p:txBody>
      </p:sp>
      <p:sp>
        <p:nvSpPr>
          <p:cNvPr id="6152" name="Rectangle 8"/>
          <p:cNvSpPr>
            <a:spLocks noChangeArrowheads="1"/>
          </p:cNvSpPr>
          <p:nvPr userDrawn="1"/>
        </p:nvSpPr>
        <p:spPr bwMode="gray">
          <a:xfrm>
            <a:off x="0" y="585788"/>
            <a:ext cx="935038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fr-FR" dirty="0"/>
          </a:p>
        </p:txBody>
      </p:sp>
      <p:sp>
        <p:nvSpPr>
          <p:cNvPr id="6175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319588" y="6172200"/>
            <a:ext cx="503237" cy="457200"/>
          </a:xfrm>
        </p:spPr>
        <p:txBody>
          <a:bodyPr/>
          <a:lstStyle>
            <a:lvl1pPr>
              <a:defRPr/>
            </a:lvl1pPr>
          </a:lstStyle>
          <a:p>
            <a:fld id="{05BD7A98-B9C2-6242-AD0E-0A3D1316B886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6176" name="Picture 32" descr="Logo_LNP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6116638"/>
            <a:ext cx="156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logo_sncf_reseau_2015-01-09_15-29-52_33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6021387"/>
            <a:ext cx="1100138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CAE6C29-2596-464B-AFE2-CA9F52983E6E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051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1B822-B23F-1A4D-89C1-5B5D368FE917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9202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7525" y="1295400"/>
            <a:ext cx="3894138" cy="405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64063" y="1295400"/>
            <a:ext cx="3894137" cy="405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AEE9FC-8C5F-A541-9C2E-4F2FA7FA7498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6881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34DD878-3E55-5544-B1D2-BD21F85BE9F0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8069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BC039FE-F62D-BD4A-9B03-97AC8431D88C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9199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66E186F-30DF-8E4E-82F6-3D10B5AD4170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2447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DDA5A36-147B-184A-871E-D8B0A6318034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405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383B22A-F48B-124C-B3F7-5FEA1B9182FF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2768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2EBE67-805F-B447-A8C2-517391B6AE07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0916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473825" y="0"/>
            <a:ext cx="1984375" cy="534987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17525" y="0"/>
            <a:ext cx="5803900" cy="534987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8DF5441-DE18-3540-A5ED-BC56E95795BB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0940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re. Text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7525" y="1295400"/>
            <a:ext cx="3894138" cy="40544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64063" y="1295400"/>
            <a:ext cx="3894137" cy="40544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>
            <a:lvl1pPr>
              <a:defRPr/>
            </a:lvl1pPr>
          </a:lstStyle>
          <a:p>
            <a:fld id="{96E6ECCB-02DF-FB4F-8B43-B22A59E0A9D9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0346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232466"/>
            <a:ext cx="7772400" cy="737594"/>
          </a:xfrm>
        </p:spPr>
        <p:txBody>
          <a:bodyPr anchor="t">
            <a:normAutofit/>
          </a:bodyPr>
          <a:lstStyle>
            <a:lvl1pPr algn="r">
              <a:defRPr sz="3200" b="1" cap="small" baseline="0"/>
            </a:lvl1pPr>
          </a:lstStyle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966595"/>
            <a:ext cx="7772400" cy="522287"/>
          </a:xfrm>
        </p:spPr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  <a:effectLst>
                  <a:outerShdw blurRad="63500" dist="25400" dir="2700000" algn="tl" rotWithShape="0">
                    <a:schemeClr val="bg1">
                      <a:alpha val="31000"/>
                    </a:scheme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84628" y="6469022"/>
            <a:ext cx="2368159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Jeudi 9 Septembre 2010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20907" y="6245035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Soutenance du mémoire de fin d’étude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CFE7-1628-466D-9180-8E304BB10E39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731838" y="1558925"/>
            <a:ext cx="7759700" cy="46513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160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 userDrawn="1"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 dirty="0"/>
          </a:p>
        </p:txBody>
      </p:sp>
      <p:sp>
        <p:nvSpPr>
          <p:cNvPr id="1061" name="Rectangle 37"/>
          <p:cNvSpPr>
            <a:spLocks noChangeAspect="1" noChangeArrowheads="1"/>
          </p:cNvSpPr>
          <p:nvPr userDrawn="1"/>
        </p:nvSpPr>
        <p:spPr bwMode="gray">
          <a:xfrm>
            <a:off x="0" y="0"/>
            <a:ext cx="9144000" cy="5926138"/>
          </a:xfrm>
          <a:prstGeom prst="rect">
            <a:avLst/>
          </a:prstGeom>
          <a:solidFill>
            <a:srgbClr val="ECEEEE">
              <a:alpha val="92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b="1" dirty="0"/>
              <a:t>   </a:t>
            </a:r>
          </a:p>
        </p:txBody>
      </p:sp>
      <p:sp>
        <p:nvSpPr>
          <p:cNvPr id="1064" name="Freeform 22"/>
          <p:cNvSpPr>
            <a:spLocks/>
          </p:cNvSpPr>
          <p:nvPr userDrawn="1"/>
        </p:nvSpPr>
        <p:spPr bwMode="gray">
          <a:xfrm>
            <a:off x="0" y="273050"/>
            <a:ext cx="8621713" cy="565150"/>
          </a:xfrm>
          <a:custGeom>
            <a:avLst/>
            <a:gdLst>
              <a:gd name="T0" fmla="*/ 2147483647 w 5431"/>
              <a:gd name="T1" fmla="*/ 2147483647 h 356"/>
              <a:gd name="T2" fmla="*/ 2147483647 w 5431"/>
              <a:gd name="T3" fmla="*/ 0 h 356"/>
              <a:gd name="T4" fmla="*/ 0 w 5431"/>
              <a:gd name="T5" fmla="*/ 0 h 356"/>
              <a:gd name="T6" fmla="*/ 0 w 5431"/>
              <a:gd name="T7" fmla="*/ 2147483647 h 356"/>
              <a:gd name="T8" fmla="*/ 2147483647 w 5431"/>
              <a:gd name="T9" fmla="*/ 2147483647 h 356"/>
              <a:gd name="T10" fmla="*/ 2147483647 w 5431"/>
              <a:gd name="T11" fmla="*/ 2147483647 h 3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31" h="356">
                <a:moveTo>
                  <a:pt x="5431" y="68"/>
                </a:moveTo>
                <a:cubicBezTo>
                  <a:pt x="5431" y="34"/>
                  <a:pt x="5431" y="0"/>
                  <a:pt x="5431" y="0"/>
                </a:cubicBezTo>
                <a:lnTo>
                  <a:pt x="0" y="0"/>
                </a:lnTo>
                <a:lnTo>
                  <a:pt x="0" y="354"/>
                </a:lnTo>
                <a:cubicBezTo>
                  <a:pt x="0" y="354"/>
                  <a:pt x="2564" y="354"/>
                  <a:pt x="5129" y="354"/>
                </a:cubicBezTo>
                <a:cubicBezTo>
                  <a:pt x="5250" y="356"/>
                  <a:pt x="5414" y="282"/>
                  <a:pt x="5431" y="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fr-FR" dirty="0"/>
          </a:p>
        </p:txBody>
      </p:sp>
      <p:sp>
        <p:nvSpPr>
          <p:cNvPr id="1065" name="Freeform 24"/>
          <p:cNvSpPr>
            <a:spLocks/>
          </p:cNvSpPr>
          <p:nvPr userDrawn="1"/>
        </p:nvSpPr>
        <p:spPr bwMode="gray">
          <a:xfrm>
            <a:off x="0" y="0"/>
            <a:ext cx="8621713" cy="333375"/>
          </a:xfrm>
          <a:custGeom>
            <a:avLst/>
            <a:gdLst>
              <a:gd name="T0" fmla="*/ 2147483647 w 5431"/>
              <a:gd name="T1" fmla="*/ 2147483647 h 66"/>
              <a:gd name="T2" fmla="*/ 2147483647 w 5431"/>
              <a:gd name="T3" fmla="*/ 2147483647 h 66"/>
              <a:gd name="T4" fmla="*/ 2147483647 w 5431"/>
              <a:gd name="T5" fmla="*/ 0 h 66"/>
              <a:gd name="T6" fmla="*/ 0 w 5431"/>
              <a:gd name="T7" fmla="*/ 0 h 66"/>
              <a:gd name="T8" fmla="*/ 0 w 5431"/>
              <a:gd name="T9" fmla="*/ 2147483647 h 66"/>
              <a:gd name="T10" fmla="*/ 2147483647 w 5431"/>
              <a:gd name="T11" fmla="*/ 2147483647 h 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31" h="66">
                <a:moveTo>
                  <a:pt x="5429" y="66"/>
                </a:moveTo>
                <a:lnTo>
                  <a:pt x="5431" y="66"/>
                </a:lnTo>
                <a:lnTo>
                  <a:pt x="5431" y="0"/>
                </a:lnTo>
                <a:lnTo>
                  <a:pt x="0" y="0"/>
                </a:lnTo>
                <a:lnTo>
                  <a:pt x="0" y="66"/>
                </a:lnTo>
                <a:lnTo>
                  <a:pt x="5429" y="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fr-FR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065213" y="0"/>
            <a:ext cx="7392987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17525" y="1295400"/>
            <a:ext cx="7940675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0" y="403225"/>
            <a:ext cx="935038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dirty="0"/>
          </a:p>
        </p:txBody>
      </p:sp>
      <p:sp>
        <p:nvSpPr>
          <p:cNvPr id="1058" name="Rectangle 3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319588" y="6213475"/>
            <a:ext cx="503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 b="1"/>
            </a:lvl1pPr>
          </a:lstStyle>
          <a:p>
            <a:fld id="{88DE7762-3ABE-BD47-ADB4-C9A6B274A14B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1059" name="Picture 35" descr="Logo_LNPN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6113463"/>
            <a:ext cx="156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39" descr="Frise2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938"/>
            <a:ext cx="3810000" cy="70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ogo_sncf_reseau_2015-01-09_15-29-52_336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977731"/>
            <a:ext cx="1100138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5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35000"/>
        </a:spcAft>
        <a:buSzPct val="90000"/>
        <a:buFont typeface="Wingdings" charset="0"/>
        <a:defRPr sz="1900" b="1">
          <a:solidFill>
            <a:schemeClr val="accent1"/>
          </a:solidFill>
          <a:latin typeface="+mn-lt"/>
          <a:ea typeface="+mn-ea"/>
          <a:cs typeface="+mn-cs"/>
        </a:defRPr>
      </a:lvl1pPr>
      <a:lvl2pPr marL="550863" indent="-238125" algn="l" rtl="0" eaLnBrk="0" fontAlgn="base" hangingPunct="0">
        <a:lnSpc>
          <a:spcPct val="95000"/>
        </a:lnSpc>
        <a:spcBef>
          <a:spcPct val="50000"/>
        </a:spcBef>
        <a:spcAft>
          <a:spcPct val="10000"/>
        </a:spcAft>
        <a:buClr>
          <a:schemeClr val="accent1"/>
        </a:buClr>
        <a:buSzPct val="90000"/>
        <a:buFont typeface="Wingdings" charset="0"/>
        <a:buChar char="n"/>
        <a:defRPr sz="1700" b="1">
          <a:solidFill>
            <a:schemeClr val="tx1"/>
          </a:solidFill>
          <a:latin typeface="+mn-lt"/>
          <a:ea typeface="+mn-ea"/>
        </a:defRPr>
      </a:lvl2pPr>
      <a:lvl3pPr marL="1139825" indent="-296863" algn="l" rtl="0" eaLnBrk="0" fontAlgn="base" hangingPunct="0">
        <a:spcBef>
          <a:spcPct val="30000"/>
        </a:spcBef>
        <a:spcAft>
          <a:spcPct val="0"/>
        </a:spcAft>
        <a:buFont typeface="Symbol" charset="0"/>
        <a:buChar char="¾"/>
        <a:defRPr sz="1600">
          <a:solidFill>
            <a:schemeClr val="tx1"/>
          </a:solidFill>
          <a:latin typeface="+mn-lt"/>
          <a:ea typeface="+mn-ea"/>
        </a:defRPr>
      </a:lvl3pPr>
      <a:lvl4pPr marL="1141413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4pPr>
      <a:lvl5pPr marL="11430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5pPr>
      <a:lvl6pPr marL="16002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6pPr>
      <a:lvl7pPr marL="20574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7pPr>
      <a:lvl8pPr marL="2514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8pPr>
      <a:lvl9pPr marL="29718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png"/><Relationship Id="rId12" Type="http://schemas.microsoft.com/office/2007/relationships/hdphoto" Target="../media/hdphoto1.wdp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1</a:t>
            </a:fld>
            <a:endParaRPr lang="fr-FR" altLang="fr-FR" sz="1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62656" y="1006474"/>
            <a:ext cx="8964488" cy="4201765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361950">
              <a:defRPr/>
            </a:pPr>
            <a:r>
              <a:rPr lang="fr-FR" sz="4400" dirty="0" smtClean="0"/>
              <a:t>Les études environnementales : </a:t>
            </a:r>
            <a:br>
              <a:rPr lang="fr-FR" sz="4400" dirty="0" smtClean="0"/>
            </a:br>
            <a:r>
              <a:rPr lang="fr-FR" sz="4400" dirty="0" smtClean="0"/>
              <a:t>Identification des  enjeux de territoire </a:t>
            </a:r>
            <a:endParaRPr lang="fr-FR" sz="44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 smtClean="0">
                <a:solidFill>
                  <a:schemeClr val="bg1"/>
                </a:solidFill>
              </a:rPr>
              <a:t>Comité territorial juin 2015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13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L’étape 1 – Rappel des objectifs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2732" y="1268760"/>
            <a:ext cx="8633618" cy="4054475"/>
          </a:xfrm>
        </p:spPr>
        <p:txBody>
          <a:bodyPr/>
          <a:lstStyle/>
          <a:p>
            <a:pPr algn="ctr"/>
            <a:r>
              <a:rPr lang="fr-FR" dirty="0" smtClean="0"/>
              <a:t>En étape 1: rechercher </a:t>
            </a:r>
            <a:r>
              <a:rPr lang="fr-FR" dirty="0"/>
              <a:t>l’inscription territoriale de moindre </a:t>
            </a:r>
            <a:r>
              <a:rPr lang="fr-FR" dirty="0" smtClean="0"/>
              <a:t>impact potentiel</a:t>
            </a:r>
          </a:p>
          <a:p>
            <a:pPr lvl="1"/>
            <a:endParaRPr lang="fr-FR" dirty="0" smtClean="0">
              <a:solidFill>
                <a:srgbClr val="FF0000"/>
              </a:solidFill>
            </a:endParaRP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Acquérir </a:t>
            </a:r>
            <a:r>
              <a:rPr lang="fr-FR" dirty="0">
                <a:solidFill>
                  <a:srgbClr val="FF0000"/>
                </a:solidFill>
              </a:rPr>
              <a:t>la connaissance des territoires </a:t>
            </a:r>
            <a:r>
              <a:rPr lang="fr-FR" dirty="0"/>
              <a:t>pour l’ensemble des thématiques liées au milieu humain, au milieu </a:t>
            </a:r>
            <a:r>
              <a:rPr lang="fr-FR" dirty="0" smtClean="0"/>
              <a:t>naturel, </a:t>
            </a:r>
            <a:r>
              <a:rPr lang="fr-FR" dirty="0"/>
              <a:t>et au milieu </a:t>
            </a:r>
            <a:r>
              <a:rPr lang="fr-FR" dirty="0" smtClean="0"/>
              <a:t>physique</a:t>
            </a:r>
          </a:p>
          <a:p>
            <a:pPr marL="312738" lvl="1" indent="0">
              <a:buNone/>
            </a:pPr>
            <a:endParaRPr lang="fr-FR" dirty="0"/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Hiérarchiser les enjeux </a:t>
            </a:r>
            <a:r>
              <a:rPr lang="fr-FR" dirty="0" smtClean="0"/>
              <a:t>du territoire</a:t>
            </a:r>
          </a:p>
          <a:p>
            <a:pPr marL="312738" lvl="1" indent="0">
              <a:buNone/>
            </a:pPr>
            <a:endParaRPr lang="fr-FR" dirty="0"/>
          </a:p>
          <a:p>
            <a:pPr lvl="1"/>
            <a:r>
              <a:rPr lang="fr-FR" dirty="0"/>
              <a:t>C</a:t>
            </a:r>
            <a:r>
              <a:rPr lang="fr-FR" dirty="0" smtClean="0"/>
              <a:t>oncevoir </a:t>
            </a:r>
            <a:r>
              <a:rPr lang="fr-FR" dirty="0"/>
              <a:t>le projet en faisant valoir le </a:t>
            </a:r>
            <a:r>
              <a:rPr lang="fr-FR" dirty="0">
                <a:solidFill>
                  <a:srgbClr val="FF0000"/>
                </a:solidFill>
              </a:rPr>
              <a:t>principe </a:t>
            </a:r>
            <a:r>
              <a:rPr lang="fr-FR" dirty="0" smtClean="0">
                <a:solidFill>
                  <a:srgbClr val="FF0000"/>
                </a:solidFill>
              </a:rPr>
              <a:t>Eviter </a:t>
            </a:r>
            <a:r>
              <a:rPr lang="fr-FR" dirty="0">
                <a:solidFill>
                  <a:srgbClr val="FF0000"/>
                </a:solidFill>
              </a:rPr>
              <a:t>– Réduire </a:t>
            </a:r>
            <a:r>
              <a:rPr lang="fr-FR" dirty="0" smtClean="0">
                <a:solidFill>
                  <a:srgbClr val="FF0000"/>
                </a:solidFill>
              </a:rPr>
              <a:t>– Compenser</a:t>
            </a:r>
          </a:p>
          <a:p>
            <a:pPr marL="312738" lvl="1" indent="0">
              <a:buNone/>
            </a:pPr>
            <a:endParaRPr lang="fr-FR" dirty="0">
              <a:solidFill>
                <a:srgbClr val="FF0000"/>
              </a:solidFill>
            </a:endParaRP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Identifier les  risques d’impacts </a:t>
            </a:r>
            <a:r>
              <a:rPr lang="fr-FR" dirty="0"/>
              <a:t>du projet et </a:t>
            </a:r>
            <a:r>
              <a:rPr lang="fr-FR" dirty="0">
                <a:solidFill>
                  <a:srgbClr val="FF0000"/>
                </a:solidFill>
              </a:rPr>
              <a:t>les mesures </a:t>
            </a:r>
            <a:r>
              <a:rPr lang="fr-FR" dirty="0"/>
              <a:t>nécessaires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pour leur suppression, leur réduction ou leur compensation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56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L’étape 1 – Rappel des objectifs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92138" y="1135791"/>
            <a:ext cx="7940675" cy="4509864"/>
          </a:xfrm>
        </p:spPr>
        <p:txBody>
          <a:bodyPr/>
          <a:lstStyle/>
          <a:p>
            <a:r>
              <a:rPr lang="fr-FR" dirty="0" smtClean="0"/>
              <a:t>Comment </a:t>
            </a:r>
          </a:p>
          <a:p>
            <a:pPr lvl="1"/>
            <a:r>
              <a:rPr lang="fr-FR" dirty="0" smtClean="0"/>
              <a:t>Une méthodologie basée sur l’échange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Expliquer la démarche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Comprendre les attentes des acteurs du territoire</a:t>
            </a:r>
          </a:p>
          <a:p>
            <a:pPr lvl="1"/>
            <a:r>
              <a:rPr lang="fr-FR" dirty="0" smtClean="0"/>
              <a:t>Les enjeux et leur hiérarchisation : 1</a:t>
            </a:r>
            <a:r>
              <a:rPr lang="fr-FR" baseline="30000" dirty="0" smtClean="0"/>
              <a:t>ère</a:t>
            </a:r>
            <a:r>
              <a:rPr lang="fr-FR" dirty="0" smtClean="0"/>
              <a:t> vague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Acquérir des 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connaissances complémentaires </a:t>
            </a:r>
            <a:r>
              <a:rPr lang="fr-FR" sz="1600" b="0" kern="1200" dirty="0">
                <a:cs typeface="+mn-cs"/>
              </a:rPr>
              <a:t>sur les territoires traversés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Tendre à 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une vision partagée </a:t>
            </a:r>
            <a:r>
              <a:rPr lang="fr-FR" sz="1600" b="0" kern="1200" dirty="0">
                <a:cs typeface="+mn-cs"/>
              </a:rPr>
              <a:t>des enjeux et de leur hiérarchisation</a:t>
            </a:r>
          </a:p>
          <a:p>
            <a:pPr lvl="1"/>
            <a:r>
              <a:rPr lang="fr-FR" dirty="0" smtClean="0"/>
              <a:t>Définir et évaluer des zones de passage : 2</a:t>
            </a:r>
            <a:r>
              <a:rPr lang="fr-FR" baseline="30000" dirty="0" smtClean="0"/>
              <a:t>ème</a:t>
            </a:r>
            <a:r>
              <a:rPr lang="fr-FR" dirty="0" smtClean="0"/>
              <a:t> et 3</a:t>
            </a:r>
            <a:r>
              <a:rPr lang="fr-FR" baseline="30000" dirty="0" smtClean="0"/>
              <a:t>ème</a:t>
            </a:r>
            <a:r>
              <a:rPr lang="fr-FR" dirty="0" smtClean="0"/>
              <a:t> vague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Sur la base de 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premières prescriptions </a:t>
            </a:r>
            <a:r>
              <a:rPr lang="fr-FR" sz="1600" b="0" kern="1200" dirty="0">
                <a:cs typeface="+mn-cs"/>
              </a:rPr>
              <a:t>en faveur de l’intégration du projet dans son environnement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En priorisant le principe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 d’évitement </a:t>
            </a:r>
            <a:r>
              <a:rPr lang="fr-FR" sz="1600" b="0" kern="1200" dirty="0">
                <a:cs typeface="+mn-cs"/>
              </a:rPr>
              <a:t>des enjeux les plus forts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En tenant compte des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 particularités </a:t>
            </a:r>
            <a:r>
              <a:rPr lang="fr-FR" sz="1600" b="0" kern="1200" dirty="0">
                <a:cs typeface="+mn-cs"/>
              </a:rPr>
              <a:t>des orientations du projet ( souterrain, aérien) </a:t>
            </a:r>
          </a:p>
          <a:p>
            <a:pPr lvl="2"/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3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79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/>
              <a:t>Apports des ateliers de concertation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4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gray">
          <a:xfrm>
            <a:off x="707356" y="1014467"/>
            <a:ext cx="7750844" cy="478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12738" lvl="1" indent="0" algn="just">
              <a:buClr>
                <a:srgbClr val="FA1035"/>
              </a:buClr>
              <a:buNone/>
            </a:pPr>
            <a:r>
              <a:rPr lang="fr-FR" sz="1800" dirty="0" smtClean="0">
                <a:solidFill>
                  <a:srgbClr val="FA1035"/>
                </a:solidFill>
              </a:rPr>
              <a:t>L’expertise des acteurs du territoire intégrée dans le recueil des enjeux</a:t>
            </a:r>
          </a:p>
          <a:p>
            <a:pPr marL="312738" lvl="1" indent="0" algn="just">
              <a:buClr>
                <a:srgbClr val="FA1035"/>
              </a:buClr>
              <a:buNone/>
            </a:pPr>
            <a:endParaRPr lang="fr-FR" sz="1800" dirty="0">
              <a:solidFill>
                <a:srgbClr val="FA1035"/>
              </a:solidFill>
            </a:endParaRPr>
          </a:p>
          <a:p>
            <a:pPr lvl="1"/>
            <a:r>
              <a:rPr lang="fr-FR" dirty="0" smtClean="0"/>
              <a:t>3 ateliers de concertation d’une journée, associant les techniciens des institutions (DREAL, DRIEA, conseils départementaux, communauté de communes, chambres d’agriculture, etc…) et les associations (Nature environnement, collectifs d’association de défense, etc..)</a:t>
            </a:r>
          </a:p>
          <a:p>
            <a:pPr marL="312738" lvl="1" indent="0">
              <a:buNone/>
            </a:pPr>
            <a:endParaRPr lang="fr-FR" dirty="0" smtClean="0"/>
          </a:p>
          <a:p>
            <a:pPr lvl="1"/>
            <a:r>
              <a:rPr lang="fr-FR" dirty="0" smtClean="0"/>
              <a:t>Un recueil des données de caractérisation du milieu agricole réalisé par les chambres d’agriculture de l’aire d’études et piloté par la chambre d’agriculture de l’Eure</a:t>
            </a:r>
          </a:p>
          <a:p>
            <a:pPr marL="312738" lvl="1" indent="0">
              <a:buNone/>
            </a:pPr>
            <a:endParaRPr lang="fr-FR" dirty="0" smtClean="0"/>
          </a:p>
          <a:p>
            <a:pPr lvl="1"/>
            <a:r>
              <a:rPr lang="fr-FR" dirty="0" smtClean="0"/>
              <a:t>Un enrichissement des données par des compléments dans les thèmes à enjeux et dans le recueil des informations</a:t>
            </a:r>
          </a:p>
          <a:p>
            <a:pPr lvl="1"/>
            <a:endParaRPr lang="fr-FR" dirty="0" smtClean="0"/>
          </a:p>
        </p:txBody>
      </p:sp>
      <p:sp>
        <p:nvSpPr>
          <p:cNvPr id="3" name="Flèche droite 2"/>
          <p:cNvSpPr/>
          <p:nvPr/>
        </p:nvSpPr>
        <p:spPr bwMode="auto">
          <a:xfrm>
            <a:off x="712481" y="5144926"/>
            <a:ext cx="489657" cy="352343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23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méthodologie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508" y="1056494"/>
            <a:ext cx="8784976" cy="4941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350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5955059" cy="3284538"/>
          </a:xfrm>
        </p:spPr>
        <p:txBody>
          <a:bodyPr/>
          <a:lstStyle/>
          <a:p>
            <a: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Méthodologie </a:t>
            </a:r>
            <a:b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>
          <a:xfrm>
            <a:off x="1065213" y="0"/>
            <a:ext cx="7392987" cy="1193800"/>
          </a:xfrm>
        </p:spPr>
        <p:txBody>
          <a:bodyPr/>
          <a:lstStyle/>
          <a:p>
            <a:r>
              <a:rPr lang="fr-FR" dirty="0" smtClean="0"/>
              <a:t>Comité territorial </a:t>
            </a:r>
            <a:r>
              <a:rPr lang="fr-FR" dirty="0"/>
              <a:t>j</a:t>
            </a:r>
            <a:r>
              <a:rPr lang="fr-FR" dirty="0" smtClean="0"/>
              <a:t>uin 2015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67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504554" y="1412776"/>
            <a:ext cx="8016875" cy="4392488"/>
          </a:xfrm>
          <a:prstGeom prst="rect">
            <a:avLst/>
          </a:prstGeom>
          <a:noFill/>
        </p:spPr>
        <p:txBody>
          <a:bodyPr wrap="square" lIns="56675" tIns="28337" rIns="56675" bIns="28337" rtlCol="0">
            <a:noAutofit/>
          </a:bodyPr>
          <a:lstStyle/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800" dirty="0" smtClean="0">
                <a:latin typeface="+mn-lt"/>
                <a:ea typeface="+mn-ea"/>
              </a:rPr>
              <a:t>Affiner </a:t>
            </a:r>
            <a:r>
              <a:rPr lang="fr-FR" sz="1800" dirty="0">
                <a:latin typeface="+mn-lt"/>
                <a:ea typeface="+mn-ea"/>
              </a:rPr>
              <a:t>la lecture du territoire à l’état brut </a:t>
            </a:r>
            <a:r>
              <a:rPr lang="fr-FR" sz="1800" dirty="0" smtClean="0">
                <a:latin typeface="+mn-lt"/>
                <a:ea typeface="+mn-ea"/>
              </a:rPr>
              <a:t>: Occupation </a:t>
            </a:r>
            <a:r>
              <a:rPr lang="fr-FR" sz="1800" dirty="0">
                <a:latin typeface="+mn-lt"/>
                <a:ea typeface="+mn-ea"/>
              </a:rPr>
              <a:t>du </a:t>
            </a:r>
            <a:r>
              <a:rPr lang="fr-FR" sz="1800" dirty="0" smtClean="0">
                <a:latin typeface="+mn-lt"/>
                <a:ea typeface="+mn-ea"/>
              </a:rPr>
              <a:t>sol =&gt; Usage effectif  des terres par l’Homme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IGN  :  BD Topo©, BD Carthage©…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MOS  : IAURIF et  DREAL Haute Normandie (2014)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Travail spécifique Chambres Agriculture pour le volet Agricole</a:t>
            </a: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800" dirty="0" smtClean="0">
                <a:latin typeface="+mn-lt"/>
                <a:ea typeface="+mn-ea"/>
              </a:rPr>
              <a:t>Identifier </a:t>
            </a:r>
            <a:r>
              <a:rPr lang="fr-FR" sz="1800" dirty="0">
                <a:latin typeface="+mn-lt"/>
                <a:ea typeface="+mn-ea"/>
              </a:rPr>
              <a:t>et valoriser tous </a:t>
            </a:r>
            <a:r>
              <a:rPr lang="fr-FR" sz="1800" dirty="0" smtClean="0">
                <a:latin typeface="+mn-lt"/>
                <a:ea typeface="+mn-ea"/>
              </a:rPr>
              <a:t>les </a:t>
            </a:r>
            <a:r>
              <a:rPr lang="fr-FR" sz="1800" dirty="0">
                <a:latin typeface="+mn-lt"/>
                <a:ea typeface="+mn-ea"/>
              </a:rPr>
              <a:t>outils mis en place par la puissance publique pour valoriser des </a:t>
            </a:r>
            <a:r>
              <a:rPr lang="fr-FR" sz="1800" dirty="0" smtClean="0">
                <a:latin typeface="+mn-lt"/>
                <a:ea typeface="+mn-ea"/>
              </a:rPr>
              <a:t>enjeux particuliers :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Collecte des données auprès des administrations, collectivités et données consultables (base de donnée Carmen, documents de planification… )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Collecte des données auprès des associations, chambres professionnels, syndicats, gestionnaires</a:t>
            </a: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800" dirty="0">
                <a:latin typeface="+mn-lt"/>
                <a:ea typeface="+mn-ea"/>
              </a:rPr>
              <a:t>Approche spécifique : volet agricole et analyse paysagère</a:t>
            </a:r>
          </a:p>
          <a:p>
            <a:pPr marL="1008063" lvl="2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endParaRPr lang="fr-FR" sz="1800" dirty="0">
              <a:solidFill>
                <a:srgbClr val="000000"/>
              </a:solidFill>
              <a:latin typeface="+mn-lt"/>
              <a:ea typeface="+mn-ea"/>
            </a:endParaRPr>
          </a:p>
          <a:p>
            <a:pPr marL="769938" lvl="2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</a:pPr>
            <a:endParaRPr lang="fr-FR" sz="1800" dirty="0" smtClean="0">
              <a:latin typeface="+mn-lt"/>
              <a:ea typeface="+mn-ea"/>
            </a:endParaRP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endParaRPr lang="fr-FR" sz="1600" dirty="0" smtClean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8950" y="848767"/>
            <a:ext cx="425308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</a:pPr>
            <a:r>
              <a:rPr lang="fr-FR" sz="1900" b="1" kern="0" dirty="0">
                <a:solidFill>
                  <a:schemeClr val="accent1"/>
                </a:solidFill>
                <a:latin typeface="+mn-lt"/>
                <a:ea typeface="+mn-ea"/>
              </a:rPr>
              <a:t>Le principe d’analyse du </a:t>
            </a:r>
            <a:r>
              <a:rPr lang="fr-FR" sz="1900" b="1" kern="0" dirty="0" smtClean="0">
                <a:solidFill>
                  <a:schemeClr val="accent1"/>
                </a:solidFill>
                <a:latin typeface="+mn-lt"/>
                <a:ea typeface="+mn-ea"/>
              </a:rPr>
              <a:t>territoire</a:t>
            </a:r>
            <a:endParaRPr lang="fr-FR" sz="1900" b="1" kern="0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971600" y="178532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Méthodologie des études</a:t>
            </a:r>
            <a:endParaRPr lang="fr-FR" kern="0" dirty="0"/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37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5578" y="4833146"/>
            <a:ext cx="6334794" cy="154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P:\Work\35167-LNPN-Enviro-EI1\6_Perso\PHL\blocdiagrammeeclat-0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660" y="2907725"/>
            <a:ext cx="5412738" cy="254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CFE7-1628-466D-9180-8E304BB10E39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80049" y="925926"/>
            <a:ext cx="4094069" cy="292388"/>
          </a:xfrm>
        </p:spPr>
        <p:txBody>
          <a:bodyPr wrap="none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l"/>
            <a:r>
              <a:rPr lang="fr-FR" sz="1900" dirty="0">
                <a:solidFill>
                  <a:schemeClr val="accent1"/>
                </a:solidFill>
                <a:effectLst/>
              </a:rPr>
              <a:t>Du territoire à la définition d’enjeux</a:t>
            </a:r>
          </a:p>
        </p:txBody>
      </p:sp>
      <p:pic>
        <p:nvPicPr>
          <p:cNvPr id="28" name="Picture 11" descr="P:\Work\35167-LNPN-Enviro-EI1\6_Perso\PHL\blocdiagrammeeclat-0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844" y="5190224"/>
            <a:ext cx="3756371" cy="75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2" descr="P:\Work\35167-LNPN-Enviro-EI1\6_Perso\PHL\blocdiagrammeeclat-0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84769"/>
            <a:ext cx="3756371" cy="7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3" descr="P:\Work\35167-LNPN-Enviro-EI1\6_Perso\PHL\blocdiagrammeeclat-0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001" y="3299759"/>
            <a:ext cx="3756371" cy="68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4" descr="P:\Work\35167-LNPN-Enviro-EI1\6_Perso\PHL\blocdiagrammeeclat-06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145" y="3027862"/>
            <a:ext cx="3744951" cy="62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6" descr="P:\Work\35167-LNPN-Enviro-EI1\6_Perso\PHL\blocdiagrammeeclat-08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69" y="1953863"/>
            <a:ext cx="3756371" cy="74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9672" y="1971985"/>
            <a:ext cx="6264000" cy="103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itre 1"/>
          <p:cNvSpPr txBox="1">
            <a:spLocks/>
          </p:cNvSpPr>
          <p:nvPr/>
        </p:nvSpPr>
        <p:spPr>
          <a:xfrm>
            <a:off x="971600" y="178532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Méthodologie des études</a:t>
            </a:r>
            <a:endParaRPr lang="fr-FR" kern="0" dirty="0"/>
          </a:p>
        </p:txBody>
      </p:sp>
      <p:sp>
        <p:nvSpPr>
          <p:cNvPr id="2" name="ZoneTexte 1"/>
          <p:cNvSpPr txBox="1"/>
          <p:nvPr/>
        </p:nvSpPr>
        <p:spPr>
          <a:xfrm>
            <a:off x="6524105" y="1469355"/>
            <a:ext cx="2619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Zone de développement</a:t>
            </a:r>
            <a:endParaRPr lang="fr-FR" sz="1600" dirty="0"/>
          </a:p>
        </p:txBody>
      </p:sp>
      <p:sp>
        <p:nvSpPr>
          <p:cNvPr id="15" name="ZoneTexte 14"/>
          <p:cNvSpPr txBox="1"/>
          <p:nvPr/>
        </p:nvSpPr>
        <p:spPr>
          <a:xfrm>
            <a:off x="1399338" y="1372952"/>
            <a:ext cx="13131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B6CA00"/>
                </a:solidFill>
              </a:rPr>
              <a:t>Natura 2000</a:t>
            </a:r>
            <a:endParaRPr lang="fr-FR" sz="1600" dirty="0">
              <a:solidFill>
                <a:srgbClr val="B6CA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1278" y="2060491"/>
            <a:ext cx="21467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F08800"/>
                </a:solidFill>
              </a:rPr>
              <a:t>Périmètre de captage</a:t>
            </a:r>
            <a:endParaRPr lang="fr-FR" sz="1600" dirty="0">
              <a:solidFill>
                <a:srgbClr val="F088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7067078" y="2426321"/>
            <a:ext cx="6623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00B0F0"/>
                </a:solidFill>
              </a:rPr>
              <a:t>PPRI</a:t>
            </a:r>
            <a:endParaRPr lang="fr-FR" sz="1600" dirty="0">
              <a:solidFill>
                <a:srgbClr val="00B0F0"/>
              </a:solidFill>
            </a:endParaRPr>
          </a:p>
        </p:txBody>
      </p:sp>
      <p:cxnSp>
        <p:nvCxnSpPr>
          <p:cNvPr id="6" name="Connecteur droit avec flèche 5"/>
          <p:cNvCxnSpPr/>
          <p:nvPr/>
        </p:nvCxnSpPr>
        <p:spPr bwMode="auto">
          <a:xfrm>
            <a:off x="2323893" y="2229768"/>
            <a:ext cx="843951" cy="1965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08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Connecteur droit avec flèche 7"/>
          <p:cNvCxnSpPr>
            <a:stCxn id="17" idx="1"/>
          </p:cNvCxnSpPr>
          <p:nvPr/>
        </p:nvCxnSpPr>
        <p:spPr bwMode="auto">
          <a:xfrm flipH="1" flipV="1">
            <a:off x="5046030" y="2399046"/>
            <a:ext cx="2021048" cy="1965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4BC7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Connecteur droit avec flèche 9"/>
          <p:cNvCxnSpPr>
            <a:stCxn id="2" idx="1"/>
          </p:cNvCxnSpPr>
          <p:nvPr/>
        </p:nvCxnSpPr>
        <p:spPr bwMode="auto">
          <a:xfrm flipH="1">
            <a:off x="6184901" y="1638632"/>
            <a:ext cx="339204" cy="4218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Connecteur droit avec flèche 11"/>
          <p:cNvCxnSpPr>
            <a:stCxn id="15" idx="3"/>
          </p:cNvCxnSpPr>
          <p:nvPr/>
        </p:nvCxnSpPr>
        <p:spPr bwMode="auto">
          <a:xfrm>
            <a:off x="2712518" y="1542229"/>
            <a:ext cx="1289395" cy="5182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B6CA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ZoneTexte 21"/>
          <p:cNvSpPr txBox="1"/>
          <p:nvPr/>
        </p:nvSpPr>
        <p:spPr>
          <a:xfrm>
            <a:off x="933550" y="4509120"/>
            <a:ext cx="1244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smtClean="0">
                <a:solidFill>
                  <a:srgbClr val="153D8D"/>
                </a:solidFill>
              </a:rPr>
              <a:t>Ressource en eau</a:t>
            </a:r>
            <a:endParaRPr lang="fr-FR" sz="1600" dirty="0">
              <a:solidFill>
                <a:srgbClr val="153D8D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7616885" y="2907725"/>
            <a:ext cx="1745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B6CA00"/>
                </a:solidFill>
              </a:rPr>
              <a:t>Agriculture et végétation</a:t>
            </a:r>
            <a:endParaRPr lang="fr-FR" sz="1600" dirty="0">
              <a:solidFill>
                <a:srgbClr val="B6CA0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215993" y="2945850"/>
            <a:ext cx="1499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smtClean="0"/>
              <a:t>Infrastructures de transport </a:t>
            </a:r>
            <a:endParaRPr lang="fr-FR" sz="1600" dirty="0"/>
          </a:p>
        </p:txBody>
      </p:sp>
      <p:pic>
        <p:nvPicPr>
          <p:cNvPr id="32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4806" y="2340715"/>
            <a:ext cx="3744951" cy="62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ZoneTexte 36"/>
          <p:cNvSpPr txBox="1"/>
          <p:nvPr/>
        </p:nvSpPr>
        <p:spPr>
          <a:xfrm>
            <a:off x="7920372" y="2118895"/>
            <a:ext cx="17457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bg2">
                    <a:lumMod val="75000"/>
                  </a:schemeClr>
                </a:solidFill>
              </a:rPr>
              <a:t>Urbanisation</a:t>
            </a:r>
            <a:endParaRPr lang="fr-FR" sz="1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-556357" y="1995784"/>
            <a:ext cx="178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smtClean="0"/>
              <a:t>Réseaux d’énergies</a:t>
            </a:r>
            <a:endParaRPr lang="fr-FR" sz="1600" dirty="0"/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050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5.55112E-17 L 0.20538 0.45579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60" y="22778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0.14983 0.30834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83" y="1541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6 L 0.10174 0.14723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7" y="736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85185E-6 L -0.12135 0.26389 " pathEditMode="relative" rAng="0" ptsTypes="AA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76" y="1319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7.40741E-7 L -0.1842 0.4088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19" y="2044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101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22222E-6 L 1.94444E-6 0.20231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16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5" dur="indefinite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5" grpId="0"/>
      <p:bldP spid="15" grpId="1"/>
      <p:bldP spid="16" grpId="0"/>
      <p:bldP spid="16" grpId="1"/>
      <p:bldP spid="17" grpId="0"/>
      <p:bldP spid="17" grpId="1"/>
      <p:bldP spid="22" grpId="0"/>
      <p:bldP spid="22" grpId="1"/>
      <p:bldP spid="24" grpId="0"/>
      <p:bldP spid="24" grpId="1"/>
      <p:bldP spid="27" grpId="0"/>
      <p:bldP spid="27" grpId="1"/>
      <p:bldP spid="37" grpId="0"/>
      <p:bldP spid="37" grpId="1"/>
      <p:bldP spid="38" grpId="0"/>
      <p:bldP spid="3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404671" y="1736812"/>
            <a:ext cx="8836308" cy="4392488"/>
          </a:xfrm>
          <a:prstGeom prst="rect">
            <a:avLst/>
          </a:prstGeom>
          <a:noFill/>
        </p:spPr>
        <p:txBody>
          <a:bodyPr wrap="square" lIns="56675" tIns="28337" rIns="56675" bIns="28337" rtlCol="0">
            <a:noAutofit/>
          </a:bodyPr>
          <a:lstStyle/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endParaRPr lang="fr-FR" sz="1600" dirty="0" smtClean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8950" y="848767"/>
            <a:ext cx="1907895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</a:pPr>
            <a:r>
              <a:rPr lang="fr-FR" sz="1900" b="1" kern="0" dirty="0" smtClean="0">
                <a:solidFill>
                  <a:schemeClr val="accent1"/>
                </a:solidFill>
                <a:latin typeface="+mn-lt"/>
                <a:ea typeface="+mn-ea"/>
              </a:rPr>
              <a:t>Zones d’étude </a:t>
            </a:r>
            <a:endParaRPr lang="fr-FR" sz="1900" b="1" kern="0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971600" y="178532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Méthodologie des études</a:t>
            </a:r>
            <a:endParaRPr lang="fr-FR" kern="0" dirty="0"/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9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643" y="6105282"/>
            <a:ext cx="840721" cy="708094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0" y="1235809"/>
            <a:ext cx="9067799" cy="5622191"/>
          </a:xfrm>
          <a:prstGeom prst="rect">
            <a:avLst/>
          </a:prstGeom>
          <a:solidFill>
            <a:srgbClr val="CC0066"/>
          </a:solidFill>
          <a:ln>
            <a:noFill/>
          </a:ln>
          <a:extLst/>
        </p:spPr>
      </p:pic>
      <p:sp>
        <p:nvSpPr>
          <p:cNvPr id="9" name="ZoneTexte 8"/>
          <p:cNvSpPr txBox="1"/>
          <p:nvPr/>
        </p:nvSpPr>
        <p:spPr>
          <a:xfrm>
            <a:off x="698499" y="5504221"/>
            <a:ext cx="1742785" cy="276999"/>
          </a:xfrm>
          <a:prstGeom prst="rect">
            <a:avLst/>
          </a:prstGeom>
          <a:solidFill>
            <a:srgbClr val="9966FF"/>
          </a:solidFill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chemeClr val="bg1"/>
                </a:solidFill>
              </a:rPr>
              <a:t>Aire d’étude éloignée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623159" y="3072171"/>
            <a:ext cx="1954381" cy="276999"/>
          </a:xfrm>
          <a:prstGeom prst="rect">
            <a:avLst/>
          </a:prstGeom>
          <a:solidFill>
            <a:srgbClr val="CC0066"/>
          </a:solidFill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chemeClr val="bg1"/>
                </a:solidFill>
              </a:rPr>
              <a:t>Aire d’étude rapprochée</a:t>
            </a:r>
            <a:endParaRPr lang="fr-F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897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E186F-30DF-8E4E-82F6-3D10B5AD4170}" type="slidenum">
              <a:rPr lang="fr-FR" smtClean="0"/>
              <a:pPr/>
              <a:t>10</a:t>
            </a:fld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1314450"/>
            <a:ext cx="638175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re 1"/>
          <p:cNvSpPr txBox="1">
            <a:spLocks/>
          </p:cNvSpPr>
          <p:nvPr/>
        </p:nvSpPr>
        <p:spPr>
          <a:xfrm>
            <a:off x="971600" y="178532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Méthodologie des études</a:t>
            </a:r>
            <a:endParaRPr lang="fr-FR" kern="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4" y="836712"/>
            <a:ext cx="8172400" cy="5286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994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E186F-30DF-8E4E-82F6-3D10B5AD4170}" type="slidenum">
              <a:rPr lang="fr-FR" smtClean="0"/>
              <a:pPr/>
              <a:t>11</a:t>
            </a:fld>
            <a:endParaRPr lang="fr-FR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32" y="1096572"/>
            <a:ext cx="7380312" cy="4588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2663788" y="1268760"/>
            <a:ext cx="4086375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>Ressource en eau et sa protection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971600" y="178532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Méthodologie des études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214495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7602537" cy="3284538"/>
          </a:xfrm>
        </p:spPr>
        <p:txBody>
          <a:bodyPr/>
          <a:lstStyle/>
          <a:p>
            <a:r>
              <a:rPr lang="fr-F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Les principaux enjeux</a:t>
            </a:r>
            <a: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Comité territorial </a:t>
            </a:r>
            <a:r>
              <a:rPr lang="fr-FR" dirty="0"/>
              <a:t>j</a:t>
            </a:r>
            <a:r>
              <a:rPr lang="fr-FR" dirty="0" smtClean="0"/>
              <a:t>uin </a:t>
            </a:r>
            <a:r>
              <a:rPr lang="fr-FR" dirty="0"/>
              <a:t>2015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59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3999" cy="569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4920456" y="2222431"/>
            <a:ext cx="2088232" cy="400110"/>
          </a:xfrm>
          <a:prstGeom prst="rect">
            <a:avLst/>
          </a:prstGeom>
          <a:solidFill>
            <a:srgbClr val="C5ECFF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La Seine et le risque inondation associé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102316" y="2002678"/>
            <a:ext cx="2088232" cy="400110"/>
          </a:xfrm>
          <a:prstGeom prst="rect">
            <a:avLst/>
          </a:prstGeom>
          <a:solidFill>
            <a:srgbClr val="C5ECFF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Concentration importante de captage AEP </a:t>
            </a:r>
          </a:p>
        </p:txBody>
      </p:sp>
      <p:sp>
        <p:nvSpPr>
          <p:cNvPr id="7" name="Rectangle 6"/>
          <p:cNvSpPr/>
          <p:nvPr/>
        </p:nvSpPr>
        <p:spPr>
          <a:xfrm>
            <a:off x="4067434" y="216039"/>
            <a:ext cx="2621902" cy="707886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dirty="0" smtClean="0"/>
              <a:t> Milieu Physique</a:t>
            </a:r>
            <a:endParaRPr lang="fr-FR" sz="2000" dirty="0"/>
          </a:p>
        </p:txBody>
      </p:sp>
      <p:sp>
        <p:nvSpPr>
          <p:cNvPr id="9" name="ZoneTexte 8"/>
          <p:cNvSpPr txBox="1"/>
          <p:nvPr/>
        </p:nvSpPr>
        <p:spPr>
          <a:xfrm>
            <a:off x="301551" y="1178749"/>
            <a:ext cx="1527324" cy="577081"/>
          </a:xfrm>
          <a:prstGeom prst="rect">
            <a:avLst/>
          </a:prstGeom>
          <a:solidFill>
            <a:srgbClr val="C5ECFF"/>
          </a:solidFill>
        </p:spPr>
        <p:txBody>
          <a:bodyPr wrap="square" rtlCol="0">
            <a:spAutoFit/>
          </a:bodyPr>
          <a:lstStyle/>
          <a:p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Périmètre rapproché de captage AEP sud mantais</a:t>
            </a:r>
          </a:p>
        </p:txBody>
      </p:sp>
    </p:spTree>
    <p:extLst>
      <p:ext uri="{BB962C8B-B14F-4D97-AF65-F5344CB8AC3E}">
        <p14:creationId xmlns:p14="http://schemas.microsoft.com/office/powerpoint/2010/main" val="312146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5692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3995936" y="4221088"/>
            <a:ext cx="1872208" cy="55399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Forêt de Saint-Germain-en-Laye : forêt de protection et réservoir de biodiversité</a:t>
            </a:r>
            <a:endParaRPr lang="fr-FR" sz="1000" dirty="0"/>
          </a:p>
        </p:txBody>
      </p:sp>
      <p:sp>
        <p:nvSpPr>
          <p:cNvPr id="8" name="ZoneTexte 7"/>
          <p:cNvSpPr txBox="1"/>
          <p:nvPr/>
        </p:nvSpPr>
        <p:spPr>
          <a:xfrm>
            <a:off x="2985702" y="1718400"/>
            <a:ext cx="2001417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3 zones acquises d’intervention de l’Agence des Espaces </a:t>
            </a:r>
            <a:r>
              <a:rPr lang="fr-FR" sz="1000" dirty="0"/>
              <a:t>Verts : Bout du Monde , Plaine de la </a:t>
            </a:r>
            <a:r>
              <a:rPr lang="fr-FR" sz="1000" dirty="0" smtClean="0"/>
              <a:t>Haye et </a:t>
            </a:r>
            <a:r>
              <a:rPr lang="fr-FR" sz="1000" dirty="0"/>
              <a:t>Butte de </a:t>
            </a:r>
            <a:r>
              <a:rPr lang="fr-FR" sz="1000" dirty="0" err="1"/>
              <a:t>Marsinval</a:t>
            </a:r>
            <a:r>
              <a:rPr lang="fr-FR" sz="1000" dirty="0" smtClean="0"/>
              <a:t> </a:t>
            </a:r>
            <a:endParaRPr lang="fr-FR" sz="1000" dirty="0"/>
          </a:p>
        </p:txBody>
      </p:sp>
      <p:sp>
        <p:nvSpPr>
          <p:cNvPr id="7" name="Rectangle 6"/>
          <p:cNvSpPr/>
          <p:nvPr/>
        </p:nvSpPr>
        <p:spPr>
          <a:xfrm>
            <a:off x="3491880" y="439379"/>
            <a:ext cx="2621902" cy="707886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dirty="0" smtClean="0"/>
              <a:t> Milieu Naturel</a:t>
            </a:r>
            <a:endParaRPr lang="fr-FR" sz="2000" dirty="0"/>
          </a:p>
        </p:txBody>
      </p:sp>
      <p:sp>
        <p:nvSpPr>
          <p:cNvPr id="9" name="ZoneTexte 8"/>
          <p:cNvSpPr txBox="1"/>
          <p:nvPr/>
        </p:nvSpPr>
        <p:spPr>
          <a:xfrm>
            <a:off x="565150" y="877506"/>
            <a:ext cx="1872208" cy="122341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Forêt de Rosny: </a:t>
            </a:r>
          </a:p>
          <a:p>
            <a:pPr marL="171450" indent="-171450">
              <a:buFontTx/>
              <a:buChar char="-"/>
            </a:pPr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zone </a:t>
            </a:r>
            <a:r>
              <a:rPr lang="fr-FR" sz="10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Natura</a:t>
            </a:r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2000</a:t>
            </a:r>
          </a:p>
          <a:p>
            <a:pPr marL="171450" indent="-171450">
              <a:buFontTx/>
              <a:buChar char="-"/>
            </a:pPr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Réserve de biodiversité</a:t>
            </a:r>
          </a:p>
          <a:p>
            <a:pPr marL="171450" indent="-171450">
              <a:buFontTx/>
              <a:buChar char="-"/>
            </a:pPr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corridors fonctionnels</a:t>
            </a:r>
          </a:p>
          <a:p>
            <a:pPr marL="171450" indent="-171450">
              <a:buFontTx/>
              <a:buChar char="-"/>
            </a:pPr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site d’intervention de l’Agence des Espaces Vert</a:t>
            </a:r>
          </a:p>
        </p:txBody>
      </p:sp>
    </p:spTree>
    <p:extLst>
      <p:ext uri="{BB962C8B-B14F-4D97-AF65-F5344CB8AC3E}">
        <p14:creationId xmlns:p14="http://schemas.microsoft.com/office/powerpoint/2010/main" val="315343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67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4571998" y="4293096"/>
            <a:ext cx="2027909" cy="861774"/>
          </a:xfrm>
          <a:prstGeom prst="rect">
            <a:avLst/>
          </a:prstGeom>
          <a:solidFill>
            <a:srgbClr val="DEBDFF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Boucle de Montesson et ses enjeux agricoles:</a:t>
            </a:r>
          </a:p>
          <a:p>
            <a:r>
              <a:rPr lang="fr-FR" sz="1000" dirty="0" smtClean="0"/>
              <a:t>-PRIF</a:t>
            </a:r>
          </a:p>
          <a:p>
            <a:r>
              <a:rPr lang="fr-FR" sz="1000" dirty="0" smtClean="0"/>
              <a:t>-maraîchage, horticulture, verger et agroforesterie</a:t>
            </a:r>
            <a:endParaRPr lang="fr-FR" sz="1000" dirty="0"/>
          </a:p>
        </p:txBody>
      </p:sp>
      <p:sp>
        <p:nvSpPr>
          <p:cNvPr id="13" name="ZoneTexte 12"/>
          <p:cNvSpPr txBox="1"/>
          <p:nvPr/>
        </p:nvSpPr>
        <p:spPr>
          <a:xfrm>
            <a:off x="3851919" y="2060848"/>
            <a:ext cx="1734033" cy="400110"/>
          </a:xfrm>
          <a:prstGeom prst="rect">
            <a:avLst/>
          </a:prstGeom>
          <a:solidFill>
            <a:srgbClr val="DEBDFF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Zone Agricole Protégée de Vernouillet</a:t>
            </a:r>
            <a:endParaRPr lang="fr-FR" sz="1000" dirty="0"/>
          </a:p>
        </p:txBody>
      </p:sp>
      <p:sp>
        <p:nvSpPr>
          <p:cNvPr id="14" name="ZoneTexte 13"/>
          <p:cNvSpPr txBox="1"/>
          <p:nvPr/>
        </p:nvSpPr>
        <p:spPr>
          <a:xfrm>
            <a:off x="1296315" y="4200897"/>
            <a:ext cx="2027909" cy="861774"/>
          </a:xfrm>
          <a:prstGeom prst="rect">
            <a:avLst/>
          </a:prstGeom>
          <a:solidFill>
            <a:srgbClr val="DEBDFF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Une zone agricole marquée par la présence de maraîchage, horticulture, verger et agroforesterie, et de terres à très bon potentiel agronomique</a:t>
            </a:r>
            <a:endParaRPr lang="fr-FR" sz="1000" dirty="0"/>
          </a:p>
        </p:txBody>
      </p:sp>
      <p:sp>
        <p:nvSpPr>
          <p:cNvPr id="15" name="Rectangle 14"/>
          <p:cNvSpPr/>
          <p:nvPr/>
        </p:nvSpPr>
        <p:spPr>
          <a:xfrm>
            <a:off x="3245301" y="248783"/>
            <a:ext cx="2901837" cy="954107"/>
          </a:xfrm>
          <a:prstGeom prst="rect">
            <a:avLst/>
          </a:prstGeom>
          <a:solidFill>
            <a:schemeClr val="bg1"/>
          </a:solidFill>
          <a:ln w="28575">
            <a:solidFill>
              <a:srgbClr val="9900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dirty="0" smtClean="0"/>
              <a:t> Milieu Humain – </a:t>
            </a:r>
            <a:r>
              <a:rPr lang="fr-FR" sz="1600" b="1" i="1" dirty="0" smtClean="0"/>
              <a:t>Activités</a:t>
            </a:r>
            <a:endParaRPr lang="fr-FR" sz="1600" b="1" i="1" dirty="0"/>
          </a:p>
        </p:txBody>
      </p:sp>
    </p:spTree>
    <p:extLst>
      <p:ext uri="{BB962C8B-B14F-4D97-AF65-F5344CB8AC3E}">
        <p14:creationId xmlns:p14="http://schemas.microsoft.com/office/powerpoint/2010/main" val="903903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5692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4355976" y="4293096"/>
            <a:ext cx="1872208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Quartier Général des Loges </a:t>
            </a:r>
            <a:endParaRPr lang="fr-FR" sz="1000" dirty="0"/>
          </a:p>
        </p:txBody>
      </p:sp>
      <p:sp>
        <p:nvSpPr>
          <p:cNvPr id="7" name="ZoneTexte 6"/>
          <p:cNvSpPr txBox="1"/>
          <p:nvPr/>
        </p:nvSpPr>
        <p:spPr>
          <a:xfrm>
            <a:off x="4113473" y="2231456"/>
            <a:ext cx="936104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Aérodrome des Mureaux</a:t>
            </a:r>
            <a:endParaRPr lang="fr-FR" sz="1000" dirty="0"/>
          </a:p>
        </p:txBody>
      </p:sp>
      <p:sp>
        <p:nvSpPr>
          <p:cNvPr id="8" name="ZoneTexte 7"/>
          <p:cNvSpPr txBox="1"/>
          <p:nvPr/>
        </p:nvSpPr>
        <p:spPr>
          <a:xfrm>
            <a:off x="1835696" y="2173044"/>
            <a:ext cx="1872208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Usine de traitement des eaux</a:t>
            </a:r>
            <a:endParaRPr lang="fr-FR" sz="1000" dirty="0"/>
          </a:p>
        </p:txBody>
      </p:sp>
      <p:sp>
        <p:nvSpPr>
          <p:cNvPr id="9" name="Rectangle 8"/>
          <p:cNvSpPr/>
          <p:nvPr/>
        </p:nvSpPr>
        <p:spPr>
          <a:xfrm>
            <a:off x="4103948" y="408637"/>
            <a:ext cx="2901837" cy="95410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dirty="0" smtClean="0"/>
              <a:t> Milieu Humain – </a:t>
            </a:r>
            <a:r>
              <a:rPr lang="fr-FR" sz="1600" b="1" i="1" dirty="0" smtClean="0"/>
              <a:t>Urbanisation et équipement</a:t>
            </a:r>
            <a:endParaRPr lang="fr-FR" sz="1600" b="1" i="1" dirty="0"/>
          </a:p>
        </p:txBody>
      </p:sp>
      <p:sp>
        <p:nvSpPr>
          <p:cNvPr id="10" name="ZoneTexte 9"/>
          <p:cNvSpPr txBox="1"/>
          <p:nvPr/>
        </p:nvSpPr>
        <p:spPr>
          <a:xfrm>
            <a:off x="6296025" y="2570727"/>
            <a:ext cx="2411102" cy="4154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Un tissu urbain très dense dans la </a:t>
            </a:r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remière </a:t>
            </a:r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couronne – Ouest Parisien </a:t>
            </a:r>
          </a:p>
        </p:txBody>
      </p:sp>
    </p:spTree>
    <p:extLst>
      <p:ext uri="{BB962C8B-B14F-4D97-AF65-F5344CB8AC3E}">
        <p14:creationId xmlns:p14="http://schemas.microsoft.com/office/powerpoint/2010/main" val="38363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6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1920274" y="4588320"/>
            <a:ext cx="1836351" cy="553998"/>
          </a:xfrm>
          <a:prstGeom prst="rect">
            <a:avLst/>
          </a:prstGeom>
          <a:solidFill>
            <a:srgbClr val="FFB871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Forte présence de monuments historiques et leur périmètre de protection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45352" y="262504"/>
            <a:ext cx="2673562" cy="707886"/>
          </a:xfrm>
          <a:prstGeom prst="rect">
            <a:avLst/>
          </a:prstGeom>
          <a:solidFill>
            <a:schemeClr val="bg1"/>
          </a:solidFill>
          <a:ln w="28575">
            <a:solidFill>
              <a:srgbClr val="FF66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dirty="0" smtClean="0"/>
              <a:t>Patrimoine</a:t>
            </a:r>
            <a:endParaRPr lang="fr-FR" sz="1600" b="1" i="1" dirty="0"/>
          </a:p>
        </p:txBody>
      </p:sp>
      <p:grpSp>
        <p:nvGrpSpPr>
          <p:cNvPr id="40" name="Groupe 39"/>
          <p:cNvGrpSpPr/>
          <p:nvPr/>
        </p:nvGrpSpPr>
        <p:grpSpPr>
          <a:xfrm>
            <a:off x="107504" y="948145"/>
            <a:ext cx="1296144" cy="1192725"/>
            <a:chOff x="107504" y="948145"/>
            <a:chExt cx="1296144" cy="1192725"/>
          </a:xfrm>
        </p:grpSpPr>
        <p:sp>
          <p:nvSpPr>
            <p:cNvPr id="14" name="ZoneTexte 13"/>
            <p:cNvSpPr txBox="1"/>
            <p:nvPr/>
          </p:nvSpPr>
          <p:spPr>
            <a:xfrm>
              <a:off x="107504" y="948145"/>
              <a:ext cx="1296144" cy="400110"/>
            </a:xfrm>
            <a:prstGeom prst="rect">
              <a:avLst/>
            </a:prstGeom>
            <a:solidFill>
              <a:srgbClr val="FFB871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dirty="0" smtClean="0"/>
                <a:t>Forêt de Rosny :  site inscrit</a:t>
              </a:r>
            </a:p>
          </p:txBody>
        </p:sp>
        <p:cxnSp>
          <p:nvCxnSpPr>
            <p:cNvPr id="16" name="Connecteur droit avec flèche 15"/>
            <p:cNvCxnSpPr>
              <a:stCxn id="14" idx="2"/>
            </p:cNvCxnSpPr>
            <p:nvPr/>
          </p:nvCxnSpPr>
          <p:spPr>
            <a:xfrm flipH="1">
              <a:off x="504825" y="1348255"/>
              <a:ext cx="250751" cy="792615"/>
            </a:xfrm>
            <a:prstGeom prst="straightConnector1">
              <a:avLst/>
            </a:prstGeom>
            <a:ln>
              <a:solidFill>
                <a:srgbClr val="FF9147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e 38"/>
          <p:cNvGrpSpPr/>
          <p:nvPr/>
        </p:nvGrpSpPr>
        <p:grpSpPr>
          <a:xfrm>
            <a:off x="0" y="3933825"/>
            <a:ext cx="1589427" cy="762513"/>
            <a:chOff x="0" y="3933825"/>
            <a:chExt cx="1589427" cy="762513"/>
          </a:xfrm>
        </p:grpSpPr>
        <p:sp>
          <p:nvSpPr>
            <p:cNvPr id="15" name="ZoneTexte 14"/>
            <p:cNvSpPr txBox="1"/>
            <p:nvPr/>
          </p:nvSpPr>
          <p:spPr>
            <a:xfrm>
              <a:off x="0" y="4296228"/>
              <a:ext cx="1589427" cy="400110"/>
            </a:xfrm>
            <a:prstGeom prst="rect">
              <a:avLst/>
            </a:prstGeom>
            <a:solidFill>
              <a:srgbClr val="FFB871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dirty="0" smtClean="0"/>
                <a:t>Vallée de la Haute-</a:t>
              </a:r>
              <a:r>
                <a:rPr lang="fr-FR" sz="1000" dirty="0" err="1" smtClean="0"/>
                <a:t>Vaucouleors</a:t>
              </a:r>
              <a:r>
                <a:rPr lang="fr-FR" sz="1000" dirty="0" smtClean="0"/>
                <a:t> : site inscrit</a:t>
              </a:r>
            </a:p>
          </p:txBody>
        </p:sp>
        <p:cxnSp>
          <p:nvCxnSpPr>
            <p:cNvPr id="17" name="Connecteur droit avec flèche 16"/>
            <p:cNvCxnSpPr>
              <a:stCxn id="15" idx="0"/>
            </p:cNvCxnSpPr>
            <p:nvPr/>
          </p:nvCxnSpPr>
          <p:spPr>
            <a:xfrm flipV="1">
              <a:off x="794714" y="3933825"/>
              <a:ext cx="536926" cy="362403"/>
            </a:xfrm>
            <a:prstGeom prst="straightConnector1">
              <a:avLst/>
            </a:prstGeom>
            <a:ln>
              <a:solidFill>
                <a:srgbClr val="FF9147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e 40"/>
          <p:cNvGrpSpPr/>
          <p:nvPr/>
        </p:nvGrpSpPr>
        <p:grpSpPr>
          <a:xfrm>
            <a:off x="1403648" y="2017760"/>
            <a:ext cx="1434802" cy="545290"/>
            <a:chOff x="1403648" y="2017760"/>
            <a:chExt cx="1434802" cy="545290"/>
          </a:xfrm>
        </p:grpSpPr>
        <p:sp>
          <p:nvSpPr>
            <p:cNvPr id="6" name="ZoneTexte 5"/>
            <p:cNvSpPr txBox="1"/>
            <p:nvPr/>
          </p:nvSpPr>
          <p:spPr>
            <a:xfrm>
              <a:off x="1403648" y="2017760"/>
              <a:ext cx="1434802" cy="246221"/>
            </a:xfrm>
            <a:prstGeom prst="rect">
              <a:avLst/>
            </a:prstGeom>
            <a:solidFill>
              <a:srgbClr val="FFB871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dirty="0" smtClean="0"/>
                <a:t>ZPPAUP de Mantes</a:t>
              </a:r>
            </a:p>
          </p:txBody>
        </p:sp>
        <p:cxnSp>
          <p:nvCxnSpPr>
            <p:cNvPr id="19" name="Connecteur droit avec flèche 18"/>
            <p:cNvCxnSpPr>
              <a:stCxn id="6" idx="2"/>
            </p:cNvCxnSpPr>
            <p:nvPr/>
          </p:nvCxnSpPr>
          <p:spPr>
            <a:xfrm flipH="1">
              <a:off x="1771650" y="2263981"/>
              <a:ext cx="349399" cy="299069"/>
            </a:xfrm>
            <a:prstGeom prst="straightConnector1">
              <a:avLst/>
            </a:prstGeom>
            <a:ln>
              <a:solidFill>
                <a:srgbClr val="FF9147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e 35"/>
          <p:cNvGrpSpPr/>
          <p:nvPr/>
        </p:nvGrpSpPr>
        <p:grpSpPr>
          <a:xfrm>
            <a:off x="4545335" y="2193719"/>
            <a:ext cx="1363960" cy="576217"/>
            <a:chOff x="4545335" y="2193719"/>
            <a:chExt cx="1363960" cy="576217"/>
          </a:xfrm>
        </p:grpSpPr>
        <p:sp>
          <p:nvSpPr>
            <p:cNvPr id="7" name="ZoneTexte 6"/>
            <p:cNvSpPr txBox="1"/>
            <p:nvPr/>
          </p:nvSpPr>
          <p:spPr>
            <a:xfrm>
              <a:off x="4545335" y="2193719"/>
              <a:ext cx="1363960" cy="246221"/>
            </a:xfrm>
            <a:prstGeom prst="rect">
              <a:avLst/>
            </a:prstGeom>
            <a:solidFill>
              <a:srgbClr val="FFB871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dirty="0" smtClean="0"/>
                <a:t>ZPPAUP d’Andrésy</a:t>
              </a:r>
            </a:p>
          </p:txBody>
        </p:sp>
        <p:cxnSp>
          <p:nvCxnSpPr>
            <p:cNvPr id="23" name="Connecteur droit avec flèche 22"/>
            <p:cNvCxnSpPr>
              <a:stCxn id="7" idx="2"/>
            </p:cNvCxnSpPr>
            <p:nvPr/>
          </p:nvCxnSpPr>
          <p:spPr>
            <a:xfrm flipH="1">
              <a:off x="5124451" y="2439940"/>
              <a:ext cx="102864" cy="329996"/>
            </a:xfrm>
            <a:prstGeom prst="straightConnector1">
              <a:avLst/>
            </a:prstGeom>
            <a:ln>
              <a:solidFill>
                <a:srgbClr val="FF9147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e 34"/>
          <p:cNvGrpSpPr/>
          <p:nvPr/>
        </p:nvGrpSpPr>
        <p:grpSpPr>
          <a:xfrm>
            <a:off x="5981700" y="2684211"/>
            <a:ext cx="2000250" cy="487614"/>
            <a:chOff x="5981700" y="2684211"/>
            <a:chExt cx="2000250" cy="487614"/>
          </a:xfrm>
        </p:grpSpPr>
        <p:sp>
          <p:nvSpPr>
            <p:cNvPr id="9" name="ZoneTexte 8"/>
            <p:cNvSpPr txBox="1"/>
            <p:nvPr/>
          </p:nvSpPr>
          <p:spPr>
            <a:xfrm>
              <a:off x="6372200" y="2684211"/>
              <a:ext cx="1609750" cy="400110"/>
            </a:xfrm>
            <a:prstGeom prst="rect">
              <a:avLst/>
            </a:prstGeom>
            <a:solidFill>
              <a:srgbClr val="FFB871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dirty="0" smtClean="0"/>
                <a:t>Château de Maisons-Laffitte : site classé</a:t>
              </a:r>
            </a:p>
          </p:txBody>
        </p:sp>
        <p:cxnSp>
          <p:nvCxnSpPr>
            <p:cNvPr id="27" name="Connecteur droit avec flèche 26"/>
            <p:cNvCxnSpPr>
              <a:stCxn id="9" idx="1"/>
            </p:cNvCxnSpPr>
            <p:nvPr/>
          </p:nvCxnSpPr>
          <p:spPr>
            <a:xfrm flipH="1">
              <a:off x="5981700" y="2884266"/>
              <a:ext cx="390500" cy="287559"/>
            </a:xfrm>
            <a:prstGeom prst="straightConnector1">
              <a:avLst/>
            </a:prstGeom>
            <a:ln>
              <a:solidFill>
                <a:srgbClr val="FF9147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e 36"/>
          <p:cNvGrpSpPr/>
          <p:nvPr/>
        </p:nvGrpSpPr>
        <p:grpSpPr>
          <a:xfrm>
            <a:off x="5981700" y="4106256"/>
            <a:ext cx="1296144" cy="857210"/>
            <a:chOff x="5724128" y="4008109"/>
            <a:chExt cx="1296144" cy="857210"/>
          </a:xfrm>
        </p:grpSpPr>
        <p:sp>
          <p:nvSpPr>
            <p:cNvPr id="8" name="ZoneTexte 7"/>
            <p:cNvSpPr txBox="1"/>
            <p:nvPr/>
          </p:nvSpPr>
          <p:spPr>
            <a:xfrm>
              <a:off x="5724128" y="4465209"/>
              <a:ext cx="1296144" cy="400110"/>
            </a:xfrm>
            <a:prstGeom prst="rect">
              <a:avLst/>
            </a:prstGeom>
            <a:solidFill>
              <a:srgbClr val="FFB871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dirty="0" smtClean="0"/>
                <a:t>ZPPAUP de Carrières-sur-Seine</a:t>
              </a:r>
            </a:p>
          </p:txBody>
        </p:sp>
        <p:cxnSp>
          <p:nvCxnSpPr>
            <p:cNvPr id="30" name="Connecteur droit avec flèche 29"/>
            <p:cNvCxnSpPr>
              <a:stCxn id="8" idx="0"/>
            </p:cNvCxnSpPr>
            <p:nvPr/>
          </p:nvCxnSpPr>
          <p:spPr>
            <a:xfrm flipH="1" flipV="1">
              <a:off x="5919378" y="4008109"/>
              <a:ext cx="452822" cy="457100"/>
            </a:xfrm>
            <a:prstGeom prst="straightConnector1">
              <a:avLst/>
            </a:prstGeom>
            <a:ln>
              <a:solidFill>
                <a:srgbClr val="FF9147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e 37"/>
          <p:cNvGrpSpPr/>
          <p:nvPr/>
        </p:nvGrpSpPr>
        <p:grpSpPr>
          <a:xfrm>
            <a:off x="3990975" y="3971925"/>
            <a:ext cx="1918320" cy="1170393"/>
            <a:chOff x="4278251" y="3960609"/>
            <a:chExt cx="1296144" cy="1518007"/>
          </a:xfrm>
        </p:grpSpPr>
        <p:sp>
          <p:nvSpPr>
            <p:cNvPr id="11" name="ZoneTexte 10"/>
            <p:cNvSpPr txBox="1"/>
            <p:nvPr/>
          </p:nvSpPr>
          <p:spPr>
            <a:xfrm>
              <a:off x="4278251" y="4309065"/>
              <a:ext cx="1296144" cy="1169551"/>
            </a:xfrm>
            <a:prstGeom prst="rect">
              <a:avLst/>
            </a:prstGeom>
            <a:solidFill>
              <a:srgbClr val="FFB871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dirty="0" smtClean="0"/>
                <a:t>- Château Neuf et Château du Val : sites classés</a:t>
              </a:r>
            </a:p>
            <a:p>
              <a:r>
                <a:rPr lang="fr-FR" sz="1000" dirty="0" smtClean="0"/>
                <a:t>- Panorama de la terrasse de Saint-Germain en Laye : site inscrit </a:t>
              </a:r>
            </a:p>
          </p:txBody>
        </p:sp>
        <p:cxnSp>
          <p:nvCxnSpPr>
            <p:cNvPr id="33" name="Connecteur droit avec flèche 32"/>
            <p:cNvCxnSpPr>
              <a:stCxn id="11" idx="0"/>
            </p:cNvCxnSpPr>
            <p:nvPr/>
          </p:nvCxnSpPr>
          <p:spPr>
            <a:xfrm flipV="1">
              <a:off x="4926323" y="3960609"/>
              <a:ext cx="362336" cy="348456"/>
            </a:xfrm>
            <a:prstGeom prst="straightConnector1">
              <a:avLst/>
            </a:prstGeom>
            <a:ln>
              <a:solidFill>
                <a:srgbClr val="FF9147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7978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3119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4103948" y="408637"/>
            <a:ext cx="2901837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smtClean="0"/>
              <a:t> Synthèse</a:t>
            </a:r>
            <a:endParaRPr lang="fr-FR" sz="1600" b="1" i="1" dirty="0"/>
          </a:p>
        </p:txBody>
      </p:sp>
    </p:spTree>
    <p:extLst>
      <p:ext uri="{BB962C8B-B14F-4D97-AF65-F5344CB8AC3E}">
        <p14:creationId xmlns:p14="http://schemas.microsoft.com/office/powerpoint/2010/main" val="422030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7602537" cy="3284538"/>
          </a:xfrm>
        </p:spPr>
        <p:txBody>
          <a:bodyPr/>
          <a:lstStyle/>
          <a:p>
            <a:r>
              <a:rPr lang="fr-F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A venir</a:t>
            </a:r>
            <a: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Comité territorial </a:t>
            </a:r>
            <a:r>
              <a:rPr lang="fr-FR" dirty="0"/>
              <a:t>j</a:t>
            </a:r>
            <a:r>
              <a:rPr lang="fr-FR" dirty="0" smtClean="0"/>
              <a:t>uin </a:t>
            </a:r>
            <a:r>
              <a:rPr lang="fr-FR" dirty="0"/>
              <a:t>2015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96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venir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92138" y="1135791"/>
            <a:ext cx="7940675" cy="4509864"/>
          </a:xfrm>
        </p:spPr>
        <p:txBody>
          <a:bodyPr/>
          <a:lstStyle/>
          <a:p>
            <a:pPr marL="312738" lvl="1" indent="0">
              <a:buNone/>
            </a:pPr>
            <a:r>
              <a:rPr lang="fr-FR" sz="1600" dirty="0">
                <a:solidFill>
                  <a:srgbClr val="FA1035"/>
                </a:solidFill>
              </a:rPr>
              <a:t>Les </a:t>
            </a:r>
            <a:r>
              <a:rPr lang="fr-FR" sz="1600" dirty="0" smtClean="0">
                <a:solidFill>
                  <a:srgbClr val="FA1035"/>
                </a:solidFill>
              </a:rPr>
              <a:t>études environnementales et de territoire</a:t>
            </a:r>
          </a:p>
          <a:p>
            <a:pPr lvl="1"/>
            <a:r>
              <a:rPr lang="fr-FR" dirty="0" smtClean="0"/>
              <a:t>2</a:t>
            </a:r>
            <a:r>
              <a:rPr lang="fr-FR" baseline="30000" dirty="0" smtClean="0"/>
              <a:t>ème</a:t>
            </a:r>
            <a:r>
              <a:rPr lang="fr-FR" dirty="0" smtClean="0"/>
              <a:t>  vague : </a:t>
            </a:r>
          </a:p>
          <a:p>
            <a:pPr lvl="2"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Finaliser la hiérarchisation des enjeux</a:t>
            </a:r>
          </a:p>
          <a:p>
            <a:pPr lvl="2">
              <a:buClr>
                <a:srgbClr val="FA1035"/>
              </a:buClr>
            </a:pPr>
            <a:endParaRPr lang="fr-FR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2">
              <a:buClr>
                <a:srgbClr val="FA1035"/>
              </a:buClr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 Définir les zones de passages </a:t>
            </a:r>
            <a:endParaRPr lang="fr-FR" dirty="0">
              <a:solidFill>
                <a:schemeClr val="bg2">
                  <a:lumMod val="50000"/>
                </a:schemeClr>
              </a:solidFill>
            </a:endParaRPr>
          </a:p>
          <a:p>
            <a:pPr marL="1427163" lvl="3" indent="-285750">
              <a:buClr>
                <a:srgbClr val="FA1035"/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En tenant compte </a:t>
            </a: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des conclusions de l’atelier fonctionnalité et des  orientations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du projet (souterrain, aérien) </a:t>
            </a:r>
            <a:endParaRPr lang="fr-FR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1427163" lvl="3" indent="-285750">
              <a:buClr>
                <a:srgbClr val="FA1035"/>
              </a:buClr>
              <a:buFont typeface="Wingdings" panose="05000000000000000000" pitchFamily="2" charset="2"/>
              <a:buChar char="ü"/>
            </a:pPr>
            <a:endParaRPr lang="fr-FR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1427163" lvl="3" indent="-285750">
              <a:buClr>
                <a:srgbClr val="FA1035"/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En priorisant le principe </a:t>
            </a:r>
            <a:r>
              <a:rPr lang="fr-FR" dirty="0"/>
              <a:t>d’évitement des enjeux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 les plus forts</a:t>
            </a:r>
          </a:p>
          <a:p>
            <a:pPr lvl="1"/>
            <a:endParaRPr lang="fr-FR" dirty="0"/>
          </a:p>
          <a:p>
            <a:pPr lvl="1"/>
            <a:r>
              <a:rPr lang="fr-FR" dirty="0" smtClean="0"/>
              <a:t>3</a:t>
            </a:r>
            <a:r>
              <a:rPr lang="fr-FR" baseline="30000" dirty="0" smtClean="0"/>
              <a:t>ème</a:t>
            </a:r>
            <a:r>
              <a:rPr lang="fr-FR" dirty="0" smtClean="0"/>
              <a:t> </a:t>
            </a:r>
            <a:r>
              <a:rPr lang="fr-FR" dirty="0"/>
              <a:t>vague </a:t>
            </a:r>
            <a:r>
              <a:rPr lang="fr-FR" dirty="0" smtClean="0"/>
              <a:t> : Evaluation  des zones de passage </a:t>
            </a:r>
          </a:p>
          <a:p>
            <a:pPr lvl="2"/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20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33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.2|0.9|0.9|0.5|0.4"/>
</p:tagLst>
</file>

<file path=ppt/theme/theme1.xml><?xml version="1.0" encoding="utf-8"?>
<a:theme xmlns:a="http://schemas.openxmlformats.org/drawingml/2006/main" name="rff">
  <a:themeElements>
    <a:clrScheme name="rff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A1035"/>
      </a:accent1>
      <a:accent2>
        <a:srgbClr val="ECEEEF"/>
      </a:accent2>
      <a:accent3>
        <a:srgbClr val="FFFFFF"/>
      </a:accent3>
      <a:accent4>
        <a:srgbClr val="000000"/>
      </a:accent4>
      <a:accent5>
        <a:srgbClr val="FCAAAE"/>
      </a:accent5>
      <a:accent6>
        <a:srgbClr val="D6D8D9"/>
      </a:accent6>
      <a:hlink>
        <a:srgbClr val="000000"/>
      </a:hlink>
      <a:folHlink>
        <a:srgbClr val="B2B2B2"/>
      </a:folHlink>
    </a:clrScheme>
    <a:fontScheme name="rff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rff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95D8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AAC8E9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A1035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CAAAE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DB221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B6D5AB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41F8B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B3ABC4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7000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FBBAA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AD00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FD3AA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11783</TotalTime>
  <Words>852</Words>
  <Application>Microsoft Office PowerPoint</Application>
  <PresentationFormat>Affichage à l'écran (4:3)</PresentationFormat>
  <Paragraphs>146</Paragraphs>
  <Slides>20</Slides>
  <Notes>10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1" baseType="lpstr">
      <vt:lpstr>rff</vt:lpstr>
      <vt:lpstr>Les études environnementales :  Identification des  enjeux de territoire </vt:lpstr>
      <vt:lpstr>L’étape 1 – Rappel des objectifs</vt:lpstr>
      <vt:lpstr>L’étape 1 – Rappel des objectifs</vt:lpstr>
      <vt:lpstr>Apports des ateliers de concertation</vt:lpstr>
      <vt:lpstr>méthodologie</vt:lpstr>
      <vt:lpstr>Méthodologie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principaux enjeux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 venir  </vt:lpstr>
      <vt:lpstr>A venir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RFF</dc:title>
  <dc:creator>CUCHET Céline;Loïc Philipson</dc:creator>
  <cp:lastModifiedBy>INFO</cp:lastModifiedBy>
  <cp:revision>724</cp:revision>
  <cp:lastPrinted>2014-06-23T13:03:46Z</cp:lastPrinted>
  <dcterms:modified xsi:type="dcterms:W3CDTF">2015-06-26T09:45:11Z</dcterms:modified>
</cp:coreProperties>
</file>