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84" r:id="rId2"/>
    <p:sldId id="554" r:id="rId3"/>
    <p:sldId id="424" r:id="rId4"/>
    <p:sldId id="555" r:id="rId5"/>
    <p:sldId id="587" r:id="rId6"/>
    <p:sldId id="586" r:id="rId7"/>
    <p:sldId id="595" r:id="rId8"/>
    <p:sldId id="596" r:id="rId9"/>
    <p:sldId id="474" r:id="rId10"/>
    <p:sldId id="525" r:id="rId11"/>
    <p:sldId id="548" r:id="rId12"/>
    <p:sldId id="549" r:id="rId13"/>
    <p:sldId id="550" r:id="rId14"/>
    <p:sldId id="600" r:id="rId15"/>
    <p:sldId id="601" r:id="rId16"/>
    <p:sldId id="552" r:id="rId17"/>
    <p:sldId id="597" r:id="rId18"/>
    <p:sldId id="598" r:id="rId19"/>
    <p:sldId id="588" r:id="rId20"/>
    <p:sldId id="450" r:id="rId21"/>
    <p:sldId id="443" r:id="rId22"/>
    <p:sldId id="590" r:id="rId23"/>
    <p:sldId id="461" r:id="rId24"/>
    <p:sldId id="589" r:id="rId25"/>
    <p:sldId id="418" r:id="rId26"/>
    <p:sldId id="420" r:id="rId27"/>
    <p:sldId id="439" r:id="rId28"/>
    <p:sldId id="564" r:id="rId29"/>
    <p:sldId id="431" r:id="rId30"/>
    <p:sldId id="566" r:id="rId31"/>
    <p:sldId id="576" r:id="rId32"/>
    <p:sldId id="577" r:id="rId33"/>
    <p:sldId id="578" r:id="rId34"/>
    <p:sldId id="579" r:id="rId35"/>
    <p:sldId id="409" r:id="rId36"/>
    <p:sldId id="568" r:id="rId37"/>
    <p:sldId id="592" r:id="rId38"/>
    <p:sldId id="540" r:id="rId39"/>
  </p:sldIdLst>
  <p:sldSz cx="9144000" cy="6858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68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4032">
          <p15:clr>
            <a:srgbClr val="A4A3A4"/>
          </p15:clr>
        </p15:guide>
        <p15:guide id="5" orient="horz" pos="986">
          <p15:clr>
            <a:srgbClr val="A4A3A4"/>
          </p15:clr>
        </p15:guide>
        <p15:guide id="6" pos="2880">
          <p15:clr>
            <a:srgbClr val="A4A3A4"/>
          </p15:clr>
        </p15:guide>
        <p15:guide id="7" pos="308">
          <p15:clr>
            <a:srgbClr val="A4A3A4"/>
          </p15:clr>
        </p15:guide>
        <p15:guide id="8" pos="53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FFFF"/>
    <a:srgbClr val="AFEAFF"/>
    <a:srgbClr val="99CCFF"/>
    <a:srgbClr val="002060"/>
    <a:srgbClr val="FF00FF"/>
    <a:srgbClr val="ECEEEF"/>
    <a:srgbClr val="008000"/>
    <a:srgbClr val="66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>
      <p:cViewPr varScale="1">
        <p:scale>
          <a:sx n="111" d="100"/>
          <a:sy n="111" d="100"/>
        </p:scale>
        <p:origin x="1662" y="108"/>
      </p:cViewPr>
      <p:guideLst>
        <p:guide orient="horz" pos="2160"/>
        <p:guide orient="horz" pos="768"/>
        <p:guide orient="horz" pos="3504"/>
        <p:guide orient="horz" pos="4032"/>
        <p:guide orient="horz" pos="986"/>
        <p:guide pos="2880"/>
        <p:guide pos="308"/>
        <p:guide pos="53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014" y="0"/>
            <a:ext cx="2918501" cy="5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61612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014" y="9461612"/>
            <a:ext cx="2918501" cy="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7345E-1692-7F4E-BCF4-1F4E459045A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0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71" tIns="47786" rIns="95571" bIns="47786" numCol="1" anchor="t" anchorCtr="0" compatLnSpc="1">
            <a:prstTxWarp prst="textNoShape">
              <a:avLst/>
            </a:prstTxWarp>
          </a:bodyPr>
          <a:lstStyle>
            <a:lvl1pPr defTabSz="955830">
              <a:defRPr sz="1300"/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4" y="1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71" tIns="47786" rIns="95571" bIns="47786" numCol="1" anchor="t" anchorCtr="0" compatLnSpc="1">
            <a:prstTxWarp prst="textNoShape">
              <a:avLst/>
            </a:prstTxWarp>
          </a:bodyPr>
          <a:lstStyle>
            <a:lvl1pPr algn="r" defTabSz="955830">
              <a:defRPr sz="1300"/>
            </a:lvl1pPr>
          </a:lstStyle>
          <a:p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06"/>
            <a:ext cx="4985772" cy="446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71" tIns="47786" rIns="95571" bIns="477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71" tIns="47786" rIns="95571" bIns="47786" numCol="1" anchor="b" anchorCtr="0" compatLnSpc="1">
            <a:prstTxWarp prst="textNoShape">
              <a:avLst/>
            </a:prstTxWarp>
          </a:bodyPr>
          <a:lstStyle>
            <a:lvl1pPr defTabSz="955830">
              <a:defRPr sz="1300"/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4" y="9432353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5571" tIns="47786" rIns="95571" bIns="47786" numCol="1" anchor="b" anchorCtr="0" compatLnSpc="1">
            <a:prstTxWarp prst="textNoShape">
              <a:avLst/>
            </a:prstTxWarp>
          </a:bodyPr>
          <a:lstStyle>
            <a:lvl1pPr algn="r" defTabSz="955830">
              <a:defRPr sz="1300"/>
            </a:lvl1pPr>
          </a:lstStyle>
          <a:p>
            <a:fld id="{79EE52B7-8E25-E441-975D-24C08D9B8C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248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16" indent="-285277"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03" indent="-228220"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544" indent="-228220"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3986" indent="-228220"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427" indent="-22822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6868" indent="-22822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311" indent="-22822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750" indent="-22822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71DF987-FD28-4017-BFB4-660A3BA4BC1C}" type="slidenum">
              <a:rPr lang="fr-FR" sz="1200" b="0">
                <a:solidFill>
                  <a:srgbClr val="000000"/>
                </a:solidFill>
              </a:rPr>
              <a:pPr/>
              <a:t>23</a:t>
            </a:fld>
            <a:endParaRPr lang="fr-FR" sz="1200" b="0">
              <a:solidFill>
                <a:srgbClr val="000000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58E43-658B-489C-B16E-F952BE4F5244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04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/>
              <a:t>W</a:t>
            </a:r>
          </a:p>
        </p:txBody>
      </p:sp>
      <p:pic>
        <p:nvPicPr>
          <p:cNvPr id="6170" name="Picture 26" descr="logo_noir_peti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6210300"/>
            <a:ext cx="1076325" cy="33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73" name="Group 29"/>
          <p:cNvGrpSpPr>
            <a:grpSpLocks/>
          </p:cNvGrpSpPr>
          <p:nvPr userDrawn="1"/>
        </p:nvGrpSpPr>
        <p:grpSpPr bwMode="auto">
          <a:xfrm>
            <a:off x="0" y="-7938"/>
            <a:ext cx="8686800" cy="6027738"/>
            <a:chOff x="0" y="0"/>
            <a:chExt cx="5472" cy="3764"/>
          </a:xfrm>
        </p:grpSpPr>
        <p:sp>
          <p:nvSpPr>
            <p:cNvPr id="6147" name="Freeform 3"/>
            <p:cNvSpPr>
              <a:spLocks/>
            </p:cNvSpPr>
            <p:nvPr userDrawn="1"/>
          </p:nvSpPr>
          <p:spPr bwMode="gray">
            <a:xfrm>
              <a:off x="1281" y="2997"/>
              <a:ext cx="4191" cy="767"/>
            </a:xfrm>
            <a:custGeom>
              <a:avLst/>
              <a:gdLst>
                <a:gd name="T0" fmla="*/ 0 w 5430"/>
                <a:gd name="T1" fmla="*/ 753 h 753"/>
                <a:gd name="T2" fmla="*/ 0 w 5430"/>
                <a:gd name="T3" fmla="*/ 0 h 753"/>
                <a:gd name="T4" fmla="*/ 5429 w 5430"/>
                <a:gd name="T5" fmla="*/ 0 h 753"/>
                <a:gd name="T6" fmla="*/ 5430 w 5430"/>
                <a:gd name="T7" fmla="*/ 464 h 753"/>
                <a:gd name="T8" fmla="*/ 5126 w 5430"/>
                <a:gd name="T9" fmla="*/ 752 h 753"/>
                <a:gd name="T10" fmla="*/ 0 w 5430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0" h="753">
                  <a:moveTo>
                    <a:pt x="0" y="753"/>
                  </a:moveTo>
                  <a:lnTo>
                    <a:pt x="0" y="0"/>
                  </a:lnTo>
                  <a:lnTo>
                    <a:pt x="5429" y="0"/>
                  </a:lnTo>
                  <a:lnTo>
                    <a:pt x="5430" y="464"/>
                  </a:lnTo>
                  <a:cubicBezTo>
                    <a:pt x="5430" y="464"/>
                    <a:pt x="5430" y="752"/>
                    <a:pt x="5126" y="752"/>
                  </a:cubicBezTo>
                  <a:cubicBezTo>
                    <a:pt x="2563" y="752"/>
                    <a:pt x="0" y="753"/>
                    <a:pt x="0" y="7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gray">
            <a:xfrm>
              <a:off x="0" y="0"/>
              <a:ext cx="5471" cy="3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gray">
            <a:xfrm>
              <a:off x="0" y="2329"/>
              <a:ext cx="2132" cy="1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5213" y="1387475"/>
            <a:ext cx="5030787" cy="3284538"/>
          </a:xfrm>
        </p:spPr>
        <p:txBody>
          <a:bodyPr/>
          <a:lstStyle>
            <a:lvl1pPr>
              <a:lnSpc>
                <a:spcPct val="75000"/>
              </a:lnSpc>
              <a:defRPr sz="7000"/>
            </a:lvl1pPr>
          </a:lstStyle>
          <a:p>
            <a:pPr lvl="0"/>
            <a:r>
              <a:rPr lang="fr-FR" noProof="0"/>
              <a:t>Cliquez et modifiez le titre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0"/>
            <a:ext cx="7392987" cy="1193800"/>
          </a:xfrm>
        </p:spPr>
        <p:txBody>
          <a:bodyPr anchor="ctr"/>
          <a:lstStyle>
            <a:lvl1pPr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/>
              <a:t>Cliquez pour modifier le style des sous-titres du masque</a:t>
            </a:r>
          </a:p>
        </p:txBody>
      </p:sp>
      <p:sp>
        <p:nvSpPr>
          <p:cNvPr id="6152" name="Rectangle 8"/>
          <p:cNvSpPr>
            <a:spLocks noChangeArrowheads="1"/>
          </p:cNvSpPr>
          <p:nvPr userDrawn="1"/>
        </p:nvSpPr>
        <p:spPr bwMode="gray">
          <a:xfrm>
            <a:off x="0" y="585788"/>
            <a:ext cx="935038" cy="539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172" name="Group 28"/>
          <p:cNvGrpSpPr>
            <a:grpSpLocks/>
          </p:cNvGrpSpPr>
          <p:nvPr userDrawn="1"/>
        </p:nvGrpSpPr>
        <p:grpSpPr bwMode="auto">
          <a:xfrm>
            <a:off x="7524750" y="6092825"/>
            <a:ext cx="1619250" cy="765175"/>
            <a:chOff x="4740" y="3838"/>
            <a:chExt cx="1020" cy="482"/>
          </a:xfrm>
        </p:grpSpPr>
        <p:sp>
          <p:nvSpPr>
            <p:cNvPr id="6168" name="Rectangle 24"/>
            <p:cNvSpPr>
              <a:spLocks noChangeArrowheads="1"/>
            </p:cNvSpPr>
            <p:nvPr userDrawn="1"/>
          </p:nvSpPr>
          <p:spPr bwMode="hidden">
            <a:xfrm>
              <a:off x="4740" y="3838"/>
              <a:ext cx="1020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6171" name="Picture 27" descr="logo_couleur_petit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hidden">
            <a:xfrm>
              <a:off x="4781" y="3912"/>
              <a:ext cx="678" cy="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75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19588" y="6172200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05BD7A98-B9C2-6242-AD0E-0A3D1316B886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6176" name="Picture 32" descr="Logo_LNPN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61166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AE6C29-2596-464B-AFE2-CA9F52983E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5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C1B822-B23F-1A4D-89C1-5B5D368FE9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0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AEE9FC-8C5F-A541-9C2E-4F2FA7FA74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88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4DD878-3E55-5544-B1D2-BD21F85BE9F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06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C039FE-F62D-BD4A-9B03-97AC8431D8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9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6E186F-30DF-8E4E-82F6-3D10B5AD4170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DA5A36-147B-184A-871E-D8B0A63180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83B22A-F48B-124C-B3F7-5FEA1B9182F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2EBE67-805F-B447-A8C2-517391B6AE0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473825" y="0"/>
            <a:ext cx="1984375" cy="534987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17525" y="0"/>
            <a:ext cx="5803900" cy="5349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DF5441-DE18-3540-A5ED-BC56E95795B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4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5213" y="0"/>
            <a:ext cx="7392987" cy="838200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7525" y="1295400"/>
            <a:ext cx="3894138" cy="4054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4063" y="1295400"/>
            <a:ext cx="3894137" cy="4054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4319588" y="6213475"/>
            <a:ext cx="503237" cy="457200"/>
          </a:xfrm>
        </p:spPr>
        <p:txBody>
          <a:bodyPr/>
          <a:lstStyle>
            <a:lvl1pPr>
              <a:defRPr/>
            </a:lvl1pPr>
          </a:lstStyle>
          <a:p>
            <a:fld id="{96E6ECCB-02DF-FB4F-8B43-B22A59E0A9D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61" name="Rectangle 37"/>
          <p:cNvSpPr>
            <a:spLocks noChangeAspect="1" noChangeArrowheads="1"/>
          </p:cNvSpPr>
          <p:nvPr userDrawn="1"/>
        </p:nvSpPr>
        <p:spPr bwMode="gray">
          <a:xfrm>
            <a:off x="0" y="0"/>
            <a:ext cx="9144000" cy="5926138"/>
          </a:xfrm>
          <a:prstGeom prst="rect">
            <a:avLst/>
          </a:prstGeom>
          <a:solidFill>
            <a:srgbClr val="ECEEEE">
              <a:alpha val="9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b="1"/>
              <a:t>   </a:t>
            </a:r>
          </a:p>
        </p:txBody>
      </p:sp>
      <p:sp>
        <p:nvSpPr>
          <p:cNvPr id="1064" name="Freeform 22"/>
          <p:cNvSpPr>
            <a:spLocks/>
          </p:cNvSpPr>
          <p:nvPr userDrawn="1"/>
        </p:nvSpPr>
        <p:spPr bwMode="gray">
          <a:xfrm>
            <a:off x="0" y="273050"/>
            <a:ext cx="8621713" cy="565150"/>
          </a:xfrm>
          <a:custGeom>
            <a:avLst/>
            <a:gdLst>
              <a:gd name="T0" fmla="*/ 2147483647 w 5431"/>
              <a:gd name="T1" fmla="*/ 2147483647 h 356"/>
              <a:gd name="T2" fmla="*/ 2147483647 w 5431"/>
              <a:gd name="T3" fmla="*/ 0 h 356"/>
              <a:gd name="T4" fmla="*/ 0 w 5431"/>
              <a:gd name="T5" fmla="*/ 0 h 356"/>
              <a:gd name="T6" fmla="*/ 0 w 5431"/>
              <a:gd name="T7" fmla="*/ 2147483647 h 356"/>
              <a:gd name="T8" fmla="*/ 2147483647 w 5431"/>
              <a:gd name="T9" fmla="*/ 2147483647 h 356"/>
              <a:gd name="T10" fmla="*/ 2147483647 w 5431"/>
              <a:gd name="T11" fmla="*/ 2147483647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356">
                <a:moveTo>
                  <a:pt x="5431" y="68"/>
                </a:moveTo>
                <a:cubicBezTo>
                  <a:pt x="5431" y="34"/>
                  <a:pt x="5431" y="0"/>
                  <a:pt x="5431" y="0"/>
                </a:cubicBezTo>
                <a:lnTo>
                  <a:pt x="0" y="0"/>
                </a:lnTo>
                <a:lnTo>
                  <a:pt x="0" y="354"/>
                </a:lnTo>
                <a:cubicBezTo>
                  <a:pt x="0" y="354"/>
                  <a:pt x="2564" y="354"/>
                  <a:pt x="5129" y="354"/>
                </a:cubicBezTo>
                <a:cubicBezTo>
                  <a:pt x="5250" y="356"/>
                  <a:pt x="5414" y="282"/>
                  <a:pt x="5431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65" name="Freeform 24"/>
          <p:cNvSpPr>
            <a:spLocks/>
          </p:cNvSpPr>
          <p:nvPr userDrawn="1"/>
        </p:nvSpPr>
        <p:spPr bwMode="gray">
          <a:xfrm>
            <a:off x="0" y="0"/>
            <a:ext cx="8621713" cy="333375"/>
          </a:xfrm>
          <a:custGeom>
            <a:avLst/>
            <a:gdLst>
              <a:gd name="T0" fmla="*/ 2147483647 w 5431"/>
              <a:gd name="T1" fmla="*/ 2147483647 h 66"/>
              <a:gd name="T2" fmla="*/ 2147483647 w 5431"/>
              <a:gd name="T3" fmla="*/ 2147483647 h 66"/>
              <a:gd name="T4" fmla="*/ 2147483647 w 5431"/>
              <a:gd name="T5" fmla="*/ 0 h 66"/>
              <a:gd name="T6" fmla="*/ 0 w 5431"/>
              <a:gd name="T7" fmla="*/ 0 h 66"/>
              <a:gd name="T8" fmla="*/ 0 w 5431"/>
              <a:gd name="T9" fmla="*/ 2147483647 h 66"/>
              <a:gd name="T10" fmla="*/ 2147483647 w 5431"/>
              <a:gd name="T11" fmla="*/ 2147483647 h 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31" h="66">
                <a:moveTo>
                  <a:pt x="5429" y="66"/>
                </a:moveTo>
                <a:lnTo>
                  <a:pt x="5431" y="66"/>
                </a:lnTo>
                <a:lnTo>
                  <a:pt x="5431" y="0"/>
                </a:lnTo>
                <a:lnTo>
                  <a:pt x="0" y="0"/>
                </a:lnTo>
                <a:lnTo>
                  <a:pt x="0" y="66"/>
                </a:lnTo>
                <a:lnTo>
                  <a:pt x="5429" y="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17525" y="1295400"/>
            <a:ext cx="79406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403225"/>
            <a:ext cx="935038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1050" name="Picture 26" descr="logo_noir_peti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6210300"/>
            <a:ext cx="1076325" cy="33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4" name="Group 30"/>
          <p:cNvGrpSpPr>
            <a:grpSpLocks/>
          </p:cNvGrpSpPr>
          <p:nvPr userDrawn="1"/>
        </p:nvGrpSpPr>
        <p:grpSpPr bwMode="auto">
          <a:xfrm>
            <a:off x="7523163" y="6089650"/>
            <a:ext cx="1619250" cy="765175"/>
            <a:chOff x="4740" y="3838"/>
            <a:chExt cx="1020" cy="482"/>
          </a:xfrm>
        </p:grpSpPr>
        <p:sp>
          <p:nvSpPr>
            <p:cNvPr id="1055" name="Rectangle 31"/>
            <p:cNvSpPr>
              <a:spLocks noChangeArrowheads="1"/>
            </p:cNvSpPr>
            <p:nvPr userDrawn="1"/>
          </p:nvSpPr>
          <p:spPr bwMode="hidden">
            <a:xfrm>
              <a:off x="4740" y="3838"/>
              <a:ext cx="1020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056" name="Picture 32" descr="logo_couleur_petit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hidden">
            <a:xfrm>
              <a:off x="4781" y="3912"/>
              <a:ext cx="678" cy="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319588" y="6213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 b="1"/>
            </a:lvl1pPr>
          </a:lstStyle>
          <a:p>
            <a:fld id="{88DE7762-3ABE-BD47-ADB4-C9A6B274A14B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059" name="Picture 35" descr="Logo_LNPN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6113463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 descr="Frise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8"/>
            <a:ext cx="3810000" cy="70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SIPCMContentMarking" descr="{&quot;HashCode&quot;:-1757958192,&quot;Placement&quot;:&quot;Footer&quot;,&quot;Top&quot;:519.343,&quot;Left&quot;:0.0,&quot;SlideWidth&quot;:720,&quot;SlideHeight&quot;:540}">
            <a:extLst>
              <a:ext uri="{FF2B5EF4-FFF2-40B4-BE49-F238E27FC236}">
                <a16:creationId xmlns:a16="http://schemas.microsoft.com/office/drawing/2014/main" id="{0546EADC-1639-436A-9B29-72F3A35C6108}"/>
              </a:ext>
            </a:extLst>
          </p:cNvPr>
          <p:cNvSpPr txBox="1"/>
          <p:nvPr userDrawn="1"/>
        </p:nvSpPr>
        <p:spPr>
          <a:xfrm>
            <a:off x="0" y="6595656"/>
            <a:ext cx="1549501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fr-FR" sz="1000">
                <a:solidFill>
                  <a:srgbClr val="C8DE09"/>
                </a:solidFill>
                <a:latin typeface="Calibri" panose="020F0502020204030204" pitchFamily="34" charset="0"/>
              </a:rPr>
              <a:t>Diffusable SNCF RESEAU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35000"/>
        </a:spcAft>
        <a:buSzPct val="90000"/>
        <a:buFont typeface="Wingdings" charset="0"/>
        <a:defRPr sz="1900" b="1">
          <a:solidFill>
            <a:schemeClr val="accent1"/>
          </a:solidFill>
          <a:latin typeface="+mn-lt"/>
          <a:ea typeface="+mn-ea"/>
          <a:cs typeface="+mn-cs"/>
        </a:defRPr>
      </a:lvl1pPr>
      <a:lvl2pPr marL="550863" indent="-238125" algn="l" rtl="0" eaLnBrk="0" fontAlgn="base" hangingPunct="0">
        <a:lnSpc>
          <a:spcPct val="95000"/>
        </a:lnSpc>
        <a:spcBef>
          <a:spcPct val="50000"/>
        </a:spcBef>
        <a:spcAft>
          <a:spcPct val="10000"/>
        </a:spcAft>
        <a:buClr>
          <a:schemeClr val="accent1"/>
        </a:buClr>
        <a:buSzPct val="90000"/>
        <a:buFont typeface="Wingdings" charset="0"/>
        <a:buChar char="n"/>
        <a:defRPr sz="1700" b="1">
          <a:solidFill>
            <a:schemeClr val="tx1"/>
          </a:solidFill>
          <a:latin typeface="+mn-lt"/>
          <a:ea typeface="+mn-ea"/>
        </a:defRPr>
      </a:lvl2pPr>
      <a:lvl3pPr marL="1139825" indent="-296863" algn="l" rtl="0" eaLnBrk="0" fontAlgn="base" hangingPunct="0">
        <a:spcBef>
          <a:spcPct val="30000"/>
        </a:spcBef>
        <a:spcAft>
          <a:spcPct val="0"/>
        </a:spcAft>
        <a:buFont typeface="Symbol" charset="0"/>
        <a:buChar char="¾"/>
        <a:defRPr sz="1600">
          <a:solidFill>
            <a:schemeClr val="tx1"/>
          </a:solidFill>
          <a:latin typeface="+mn-lt"/>
          <a:ea typeface="+mn-ea"/>
        </a:defRPr>
      </a:lvl3pPr>
      <a:lvl4pPr marL="114141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4pPr>
      <a:lvl5pPr marL="11430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5pPr>
      <a:lvl6pPr marL="16002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0574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514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29718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081FF9A-3EB0-014C-9D93-963DCAABC25D}" type="slidenum">
              <a:rPr lang="fr-FR"/>
              <a:pPr/>
              <a:t>1</a:t>
            </a:fld>
            <a:endParaRPr lang="fr-FR"/>
          </a:p>
        </p:txBody>
      </p:sp>
      <p:pic>
        <p:nvPicPr>
          <p:cNvPr id="35858" name="Picture 18" descr="Illustration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0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gray">
          <a:xfrm>
            <a:off x="0" y="502920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5846" name="Freeform 6"/>
          <p:cNvSpPr>
            <a:spLocks/>
          </p:cNvSpPr>
          <p:nvPr/>
        </p:nvSpPr>
        <p:spPr bwMode="gray">
          <a:xfrm>
            <a:off x="0" y="615950"/>
            <a:ext cx="6477000" cy="1660922"/>
          </a:xfrm>
          <a:custGeom>
            <a:avLst/>
            <a:gdLst>
              <a:gd name="T0" fmla="*/ 5050 w 5050"/>
              <a:gd name="T1" fmla="*/ 0 h 1280"/>
              <a:gd name="T2" fmla="*/ 0 w 5050"/>
              <a:gd name="T3" fmla="*/ 0 h 1280"/>
              <a:gd name="T4" fmla="*/ 0 w 5050"/>
              <a:gd name="T5" fmla="*/ 1280 h 1280"/>
              <a:gd name="T6" fmla="*/ 4534 w 5050"/>
              <a:gd name="T7" fmla="*/ 1280 h 1280"/>
              <a:gd name="T8" fmla="*/ 4534 w 5050"/>
              <a:gd name="T9" fmla="*/ 1280 h 1280"/>
              <a:gd name="T10" fmla="*/ 4600 w 5050"/>
              <a:gd name="T11" fmla="*/ 1276 h 1280"/>
              <a:gd name="T12" fmla="*/ 4660 w 5050"/>
              <a:gd name="T13" fmla="*/ 1270 h 1280"/>
              <a:gd name="T14" fmla="*/ 4688 w 5050"/>
              <a:gd name="T15" fmla="*/ 1266 h 1280"/>
              <a:gd name="T16" fmla="*/ 4716 w 5050"/>
              <a:gd name="T17" fmla="*/ 1260 h 1280"/>
              <a:gd name="T18" fmla="*/ 4740 w 5050"/>
              <a:gd name="T19" fmla="*/ 1252 h 1280"/>
              <a:gd name="T20" fmla="*/ 4764 w 5050"/>
              <a:gd name="T21" fmla="*/ 1244 h 1280"/>
              <a:gd name="T22" fmla="*/ 4764 w 5050"/>
              <a:gd name="T23" fmla="*/ 1244 h 1280"/>
              <a:gd name="T24" fmla="*/ 4798 w 5050"/>
              <a:gd name="T25" fmla="*/ 1232 h 1280"/>
              <a:gd name="T26" fmla="*/ 4830 w 5050"/>
              <a:gd name="T27" fmla="*/ 1216 h 1280"/>
              <a:gd name="T28" fmla="*/ 4858 w 5050"/>
              <a:gd name="T29" fmla="*/ 1198 h 1280"/>
              <a:gd name="T30" fmla="*/ 4886 w 5050"/>
              <a:gd name="T31" fmla="*/ 1180 h 1280"/>
              <a:gd name="T32" fmla="*/ 4912 w 5050"/>
              <a:gd name="T33" fmla="*/ 1158 h 1280"/>
              <a:gd name="T34" fmla="*/ 4936 w 5050"/>
              <a:gd name="T35" fmla="*/ 1134 h 1280"/>
              <a:gd name="T36" fmla="*/ 4956 w 5050"/>
              <a:gd name="T37" fmla="*/ 1108 h 1280"/>
              <a:gd name="T38" fmla="*/ 4976 w 5050"/>
              <a:gd name="T39" fmla="*/ 1080 h 1280"/>
              <a:gd name="T40" fmla="*/ 4992 w 5050"/>
              <a:gd name="T41" fmla="*/ 1050 h 1280"/>
              <a:gd name="T42" fmla="*/ 5008 w 5050"/>
              <a:gd name="T43" fmla="*/ 1018 h 1280"/>
              <a:gd name="T44" fmla="*/ 5020 w 5050"/>
              <a:gd name="T45" fmla="*/ 984 h 1280"/>
              <a:gd name="T46" fmla="*/ 5032 w 5050"/>
              <a:gd name="T47" fmla="*/ 948 h 1280"/>
              <a:gd name="T48" fmla="*/ 5040 w 5050"/>
              <a:gd name="T49" fmla="*/ 910 h 1280"/>
              <a:gd name="T50" fmla="*/ 5046 w 5050"/>
              <a:gd name="T51" fmla="*/ 870 h 1280"/>
              <a:gd name="T52" fmla="*/ 5048 w 5050"/>
              <a:gd name="T53" fmla="*/ 828 h 1280"/>
              <a:gd name="T54" fmla="*/ 5050 w 5050"/>
              <a:gd name="T55" fmla="*/ 784 h 1280"/>
              <a:gd name="T56" fmla="*/ 5050 w 5050"/>
              <a:gd name="T57" fmla="*/ 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050" h="1280">
                <a:moveTo>
                  <a:pt x="5050" y="0"/>
                </a:moveTo>
                <a:lnTo>
                  <a:pt x="0" y="0"/>
                </a:lnTo>
                <a:lnTo>
                  <a:pt x="0" y="1280"/>
                </a:lnTo>
                <a:lnTo>
                  <a:pt x="4534" y="1280"/>
                </a:lnTo>
                <a:lnTo>
                  <a:pt x="4534" y="1280"/>
                </a:lnTo>
                <a:lnTo>
                  <a:pt x="4600" y="1276"/>
                </a:lnTo>
                <a:lnTo>
                  <a:pt x="4660" y="1270"/>
                </a:lnTo>
                <a:lnTo>
                  <a:pt x="4688" y="1266"/>
                </a:lnTo>
                <a:lnTo>
                  <a:pt x="4716" y="1260"/>
                </a:lnTo>
                <a:lnTo>
                  <a:pt x="4740" y="1252"/>
                </a:lnTo>
                <a:lnTo>
                  <a:pt x="4764" y="1244"/>
                </a:lnTo>
                <a:lnTo>
                  <a:pt x="4764" y="1244"/>
                </a:lnTo>
                <a:lnTo>
                  <a:pt x="4798" y="1232"/>
                </a:lnTo>
                <a:lnTo>
                  <a:pt x="4830" y="1216"/>
                </a:lnTo>
                <a:lnTo>
                  <a:pt x="4858" y="1198"/>
                </a:lnTo>
                <a:lnTo>
                  <a:pt x="4886" y="1180"/>
                </a:lnTo>
                <a:lnTo>
                  <a:pt x="4912" y="1158"/>
                </a:lnTo>
                <a:lnTo>
                  <a:pt x="4936" y="1134"/>
                </a:lnTo>
                <a:lnTo>
                  <a:pt x="4956" y="1108"/>
                </a:lnTo>
                <a:lnTo>
                  <a:pt x="4976" y="1080"/>
                </a:lnTo>
                <a:lnTo>
                  <a:pt x="4992" y="1050"/>
                </a:lnTo>
                <a:lnTo>
                  <a:pt x="5008" y="1018"/>
                </a:lnTo>
                <a:lnTo>
                  <a:pt x="5020" y="984"/>
                </a:lnTo>
                <a:lnTo>
                  <a:pt x="5032" y="948"/>
                </a:lnTo>
                <a:lnTo>
                  <a:pt x="5040" y="910"/>
                </a:lnTo>
                <a:lnTo>
                  <a:pt x="5046" y="870"/>
                </a:lnTo>
                <a:lnTo>
                  <a:pt x="5048" y="828"/>
                </a:lnTo>
                <a:lnTo>
                  <a:pt x="5050" y="784"/>
                </a:lnTo>
                <a:lnTo>
                  <a:pt x="5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5853" name="Picture 13" descr="logo_no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5573713"/>
            <a:ext cx="2609850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4" name="Picture 14" descr="logo_coule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6056313" y="5573713"/>
            <a:ext cx="2609850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251520" y="692696"/>
            <a:ext cx="6120680" cy="1435224"/>
          </a:xfrm>
          <a:noFill/>
        </p:spPr>
        <p:txBody>
          <a:bodyPr/>
          <a:lstStyle/>
          <a:p>
            <a:pPr>
              <a:lnSpc>
                <a:spcPct val="130000"/>
              </a:lnSpc>
            </a:pPr>
            <a:r>
              <a:rPr lang="fr-FR" sz="2400" dirty="0"/>
              <a:t>Ligne Nouvelle Paris Normandie</a:t>
            </a:r>
            <a:br>
              <a:rPr lang="fr-FR" sz="2400" dirty="0"/>
            </a:br>
            <a:r>
              <a:rPr lang="fr-FR" sz="1800" dirty="0"/>
              <a:t>Comité de Pilotage</a:t>
            </a:r>
            <a:br>
              <a:rPr lang="fr-FR" sz="1800" dirty="0"/>
            </a:br>
            <a:r>
              <a:rPr lang="fr-FR" sz="1800" dirty="0"/>
              <a:t>29 janvier 2014</a:t>
            </a:r>
          </a:p>
        </p:txBody>
      </p:sp>
      <p:pic>
        <p:nvPicPr>
          <p:cNvPr id="35860" name="Picture 20" descr="Logo_LNP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9428" r="4314" b="12903"/>
          <a:stretch>
            <a:fillRect/>
          </a:stretch>
        </p:blipFill>
        <p:spPr bwMode="auto">
          <a:xfrm>
            <a:off x="890588" y="5473700"/>
            <a:ext cx="3328987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353393"/>
            <a:ext cx="7632848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469900">
              <a:spcBef>
                <a:spcPts val="300"/>
              </a:spcBef>
              <a:buAutoNum type="arabicPeriod"/>
            </a:pPr>
            <a:r>
              <a:rPr lang="fr-FR" sz="3200" b="1" dirty="0"/>
              <a:t>Cadre du projet</a:t>
            </a:r>
          </a:p>
          <a:p>
            <a:pPr marL="742950" indent="-469900">
              <a:spcBef>
                <a:spcPts val="300"/>
              </a:spcBef>
              <a:buAutoNum type="arabicPeriod"/>
            </a:pPr>
            <a:r>
              <a:rPr lang="fr-FR" sz="3200" b="1" dirty="0"/>
              <a:t>Enjeux des études</a:t>
            </a:r>
          </a:p>
          <a:p>
            <a:pPr marL="742950" indent="-469900">
              <a:spcBef>
                <a:spcPts val="300"/>
              </a:spcBef>
              <a:buAutoNum type="arabicPeriod"/>
            </a:pPr>
            <a:r>
              <a:rPr lang="fr-FR" sz="3200" b="1" dirty="0"/>
              <a:t>Budget prévisionnel</a:t>
            </a:r>
          </a:p>
          <a:p>
            <a:pPr marL="742950" indent="-469900">
              <a:spcBef>
                <a:spcPts val="300"/>
              </a:spcBef>
              <a:buAutoNum type="arabicPeriod"/>
            </a:pPr>
            <a:r>
              <a:rPr lang="fr-FR" sz="3200" b="1" dirty="0"/>
              <a:t>Calendrier</a:t>
            </a:r>
          </a:p>
          <a:p>
            <a:pPr marL="742950" indent="-469900">
              <a:spcBef>
                <a:spcPts val="300"/>
              </a:spcBef>
              <a:buFontTx/>
              <a:buAutoNum type="arabicPeriod"/>
            </a:pPr>
            <a:r>
              <a:rPr lang="fr-FR" sz="3200" b="1" dirty="0"/>
              <a:t>Travaux LNPN préparatoires à l’est de Mantes</a:t>
            </a:r>
          </a:p>
          <a:p>
            <a:pPr marL="742950" indent="-469900">
              <a:spcBef>
                <a:spcPts val="300"/>
              </a:spcBef>
              <a:buAutoNum type="arabicPeriod"/>
            </a:pPr>
            <a:r>
              <a:rPr lang="fr-FR" sz="3200" b="1" dirty="0"/>
              <a:t>Gouvernance et concertation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77260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fr-FR" sz="4000" b="1" dirty="0"/>
              <a:t>Le cadre du projet </a:t>
            </a:r>
          </a:p>
          <a:p>
            <a:pPr marL="742950" indent="-742950">
              <a:buAutoNum type="arabicPeriod"/>
            </a:pPr>
            <a:endParaRPr lang="fr-FR" sz="4000" b="1" dirty="0"/>
          </a:p>
          <a:p>
            <a:pPr marL="742950" indent="-742950">
              <a:buAutoNum type="arabicPeriod"/>
            </a:pPr>
            <a:endParaRPr lang="fr-FR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190924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 rot="5400000">
            <a:off x="4756065" y="2290217"/>
            <a:ext cx="2709600" cy="2682910"/>
          </a:xfrm>
          <a:prstGeom prst="rect">
            <a:avLst/>
          </a:prstGeom>
          <a:gradFill>
            <a:gsLst>
              <a:gs pos="15000">
                <a:schemeClr val="bg1"/>
              </a:gs>
              <a:gs pos="0">
                <a:srgbClr val="ECEEE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 rot="16200000">
            <a:off x="3046487" y="2286311"/>
            <a:ext cx="2709600" cy="2682910"/>
          </a:xfrm>
          <a:prstGeom prst="rect">
            <a:avLst/>
          </a:prstGeom>
          <a:gradFill>
            <a:gsLst>
              <a:gs pos="15000">
                <a:schemeClr val="bg1"/>
              </a:gs>
              <a:gs pos="0">
                <a:srgbClr val="ECEEE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527569" y="1836708"/>
            <a:ext cx="516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2011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3203848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2012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6063721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2013</a:t>
            </a:r>
          </a:p>
        </p:txBody>
      </p:sp>
      <p:cxnSp>
        <p:nvCxnSpPr>
          <p:cNvPr id="4" name="Connecteur droit 3"/>
          <p:cNvCxnSpPr/>
          <p:nvPr/>
        </p:nvCxnSpPr>
        <p:spPr bwMode="auto">
          <a:xfrm flipV="1">
            <a:off x="323528" y="2276871"/>
            <a:ext cx="8064896" cy="944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Connecteur droit 17"/>
          <p:cNvCxnSpPr/>
          <p:nvPr/>
        </p:nvCxnSpPr>
        <p:spPr bwMode="auto">
          <a:xfrm>
            <a:off x="1267168" y="2158119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19"/>
          <p:cNvCxnSpPr/>
          <p:nvPr/>
        </p:nvCxnSpPr>
        <p:spPr bwMode="auto">
          <a:xfrm>
            <a:off x="2771800" y="2158119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Connecteur droit 20"/>
          <p:cNvCxnSpPr/>
          <p:nvPr/>
        </p:nvCxnSpPr>
        <p:spPr bwMode="auto">
          <a:xfrm>
            <a:off x="3491880" y="2158119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necteur droit 22"/>
          <p:cNvCxnSpPr/>
          <p:nvPr/>
        </p:nvCxnSpPr>
        <p:spPr bwMode="auto">
          <a:xfrm>
            <a:off x="5580112" y="2158118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onnecteur droit 23"/>
          <p:cNvCxnSpPr/>
          <p:nvPr/>
        </p:nvCxnSpPr>
        <p:spPr bwMode="auto">
          <a:xfrm>
            <a:off x="6333636" y="2167558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Connecteur droit 27"/>
          <p:cNvCxnSpPr/>
          <p:nvPr/>
        </p:nvCxnSpPr>
        <p:spPr bwMode="auto">
          <a:xfrm>
            <a:off x="7059225" y="2158119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Connecteur droit 29"/>
          <p:cNvCxnSpPr/>
          <p:nvPr/>
        </p:nvCxnSpPr>
        <p:spPr bwMode="auto">
          <a:xfrm>
            <a:off x="4156869" y="2158119"/>
            <a:ext cx="0" cy="11875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Connecteur droit 40"/>
          <p:cNvCxnSpPr/>
          <p:nvPr/>
        </p:nvCxnSpPr>
        <p:spPr bwMode="auto">
          <a:xfrm>
            <a:off x="1259632" y="4456857"/>
            <a:ext cx="1512168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ZoneTexte 41"/>
          <p:cNvSpPr txBox="1"/>
          <p:nvPr/>
        </p:nvSpPr>
        <p:spPr>
          <a:xfrm>
            <a:off x="35496" y="4293096"/>
            <a:ext cx="1257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Débat public</a:t>
            </a:r>
          </a:p>
        </p:txBody>
      </p:sp>
      <p:cxnSp>
        <p:nvCxnSpPr>
          <p:cNvPr id="69" name="Connecteur droit 68"/>
          <p:cNvCxnSpPr/>
          <p:nvPr/>
        </p:nvCxnSpPr>
        <p:spPr bwMode="auto">
          <a:xfrm>
            <a:off x="2051720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6" name="Rectangle 55"/>
          <p:cNvSpPr/>
          <p:nvPr/>
        </p:nvSpPr>
        <p:spPr>
          <a:xfrm>
            <a:off x="1043608" y="188550"/>
            <a:ext cx="2457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Cadre du projet</a:t>
            </a:r>
          </a:p>
        </p:txBody>
      </p:sp>
      <p:cxnSp>
        <p:nvCxnSpPr>
          <p:cNvPr id="60" name="Connecteur droit 59"/>
          <p:cNvCxnSpPr/>
          <p:nvPr/>
        </p:nvCxnSpPr>
        <p:spPr bwMode="auto">
          <a:xfrm>
            <a:off x="4860032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Connecteur droit 64"/>
          <p:cNvCxnSpPr/>
          <p:nvPr/>
        </p:nvCxnSpPr>
        <p:spPr bwMode="auto">
          <a:xfrm>
            <a:off x="7812360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6" name="ZoneTexte 65"/>
          <p:cNvSpPr txBox="1"/>
          <p:nvPr/>
        </p:nvSpPr>
        <p:spPr>
          <a:xfrm>
            <a:off x="323528" y="1032339"/>
            <a:ext cx="3863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Les étapes précédentes :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539552" y="1975207"/>
            <a:ext cx="7272808" cy="301665"/>
            <a:chOff x="539552" y="2158119"/>
            <a:chExt cx="7272808" cy="118753"/>
          </a:xfrm>
        </p:grpSpPr>
        <p:cxnSp>
          <p:nvCxnSpPr>
            <p:cNvPr id="19" name="Connecteur droit 18"/>
            <p:cNvCxnSpPr/>
            <p:nvPr/>
          </p:nvCxnSpPr>
          <p:spPr bwMode="auto">
            <a:xfrm>
              <a:off x="2051720" y="2158119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Connecteur droit 21"/>
            <p:cNvCxnSpPr/>
            <p:nvPr/>
          </p:nvCxnSpPr>
          <p:spPr bwMode="auto">
            <a:xfrm>
              <a:off x="4860032" y="2158119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Connecteur droit 28"/>
            <p:cNvCxnSpPr/>
            <p:nvPr/>
          </p:nvCxnSpPr>
          <p:spPr bwMode="auto">
            <a:xfrm>
              <a:off x="7812360" y="2158119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" name="Connecteur droit 66"/>
            <p:cNvCxnSpPr/>
            <p:nvPr/>
          </p:nvCxnSpPr>
          <p:spPr bwMode="auto">
            <a:xfrm>
              <a:off x="539552" y="2158119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" name="Triangle isocèle 6"/>
          <p:cNvSpPr/>
          <p:nvPr/>
        </p:nvSpPr>
        <p:spPr bwMode="auto">
          <a:xfrm>
            <a:off x="2843808" y="3952801"/>
            <a:ext cx="250566" cy="216024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611560" y="3933056"/>
            <a:ext cx="2265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Décision du CA de RFF :</a:t>
            </a:r>
          </a:p>
        </p:txBody>
      </p:sp>
      <p:cxnSp>
        <p:nvCxnSpPr>
          <p:cNvPr id="70" name="Connecteur droit 69"/>
          <p:cNvCxnSpPr/>
          <p:nvPr/>
        </p:nvCxnSpPr>
        <p:spPr bwMode="auto">
          <a:xfrm>
            <a:off x="3059832" y="2286311"/>
            <a:ext cx="0" cy="2696255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4" name="ZoneTexte 73"/>
          <p:cNvSpPr txBox="1"/>
          <p:nvPr/>
        </p:nvSpPr>
        <p:spPr>
          <a:xfrm>
            <a:off x="7524328" y="285293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Lettre de mission</a:t>
            </a:r>
          </a:p>
        </p:txBody>
      </p:sp>
      <p:sp>
        <p:nvSpPr>
          <p:cNvPr id="75" name="Triangle isocèle 74"/>
          <p:cNvSpPr/>
          <p:nvPr/>
        </p:nvSpPr>
        <p:spPr bwMode="auto">
          <a:xfrm>
            <a:off x="6326007" y="3337247"/>
            <a:ext cx="250566" cy="216024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6588224" y="3265239"/>
            <a:ext cx="2156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Choix Etat suite CM 21</a:t>
            </a:r>
          </a:p>
        </p:txBody>
      </p:sp>
      <p:cxnSp>
        <p:nvCxnSpPr>
          <p:cNvPr id="77" name="Connecteur droit 76"/>
          <p:cNvCxnSpPr/>
          <p:nvPr/>
        </p:nvCxnSpPr>
        <p:spPr bwMode="auto">
          <a:xfrm>
            <a:off x="7453034" y="2272966"/>
            <a:ext cx="0" cy="2696255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3" name="Triangle isocèle 72"/>
          <p:cNvSpPr/>
          <p:nvPr/>
        </p:nvSpPr>
        <p:spPr bwMode="auto">
          <a:xfrm>
            <a:off x="7308304" y="2879649"/>
            <a:ext cx="250566" cy="216024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3512328" y="2852936"/>
            <a:ext cx="257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/>
              <a:t>(Période sans convention ni instance de gouvernance)</a:t>
            </a:r>
          </a:p>
        </p:txBody>
      </p:sp>
      <p:cxnSp>
        <p:nvCxnSpPr>
          <p:cNvPr id="79" name="Connecteur droit 78"/>
          <p:cNvCxnSpPr/>
          <p:nvPr/>
        </p:nvCxnSpPr>
        <p:spPr bwMode="auto">
          <a:xfrm>
            <a:off x="7956376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0" name="Triangle isocèle 79"/>
          <p:cNvSpPr/>
          <p:nvPr/>
        </p:nvSpPr>
        <p:spPr bwMode="auto">
          <a:xfrm>
            <a:off x="7849826" y="2512641"/>
            <a:ext cx="250566" cy="216024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8070795" y="2492896"/>
            <a:ext cx="893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COPIL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7935929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2014</a:t>
            </a:r>
          </a:p>
        </p:txBody>
      </p:sp>
      <p:sp>
        <p:nvSpPr>
          <p:cNvPr id="43" name="Triangle isocèle 42"/>
          <p:cNvSpPr/>
          <p:nvPr/>
        </p:nvSpPr>
        <p:spPr bwMode="auto">
          <a:xfrm>
            <a:off x="5724128" y="3645024"/>
            <a:ext cx="250566" cy="216024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5986346" y="3626440"/>
            <a:ext cx="1537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Etude d’optimisation du projet</a:t>
            </a:r>
          </a:p>
        </p:txBody>
      </p:sp>
    </p:spTree>
    <p:extLst>
      <p:ext uri="{BB962C8B-B14F-4D97-AF65-F5344CB8AC3E}">
        <p14:creationId xmlns:p14="http://schemas.microsoft.com/office/powerpoint/2010/main" val="3717700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153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 projet au sortir du débat public</a:t>
            </a:r>
          </a:p>
        </p:txBody>
      </p:sp>
      <p:pic>
        <p:nvPicPr>
          <p:cNvPr id="10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7"/>
          <a:stretch/>
        </p:blipFill>
        <p:spPr bwMode="auto">
          <a:xfrm>
            <a:off x="972435" y="1556791"/>
            <a:ext cx="7199965" cy="451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07504" y="980728"/>
            <a:ext cx="900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Plusieurs scénario pour un projet entre 10 et 11 milliards d’€</a:t>
            </a:r>
          </a:p>
        </p:txBody>
      </p:sp>
    </p:spTree>
    <p:extLst>
      <p:ext uri="{BB962C8B-B14F-4D97-AF65-F5344CB8AC3E}">
        <p14:creationId xmlns:p14="http://schemas.microsoft.com/office/powerpoint/2010/main" val="416987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9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475804" y="2306472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475655" y="2306472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094928" y="143421"/>
            <a:ext cx="7437512" cy="549275"/>
          </a:xfrm>
        </p:spPr>
        <p:txBody>
          <a:bodyPr/>
          <a:lstStyle/>
          <a:p>
            <a:pPr eaLnBrk="1" hangingPunct="1"/>
            <a:r>
              <a:rPr lang="fr-FR" dirty="0"/>
              <a:t>Etude d’optimisation du projet</a:t>
            </a: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6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382127" y="2927550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968113" y="6185619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5477176" y="3405238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947874" y="5598533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494839" y="2999558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266309" y="6239593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5532712" y="345921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5047887" y="5662037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5046157" y="3482800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92" name="Group 82"/>
          <p:cNvGrpSpPr>
            <a:grpSpLocks/>
          </p:cNvGrpSpPr>
          <p:nvPr/>
        </p:nvGrpSpPr>
        <p:grpSpPr bwMode="auto">
          <a:xfrm>
            <a:off x="6722715" y="4982307"/>
            <a:ext cx="809625" cy="322263"/>
            <a:chOff x="3820" y="3284"/>
            <a:chExt cx="510" cy="203"/>
          </a:xfrm>
        </p:grpSpPr>
        <p:sp>
          <p:nvSpPr>
            <p:cNvPr id="99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85"/>
          <p:cNvSpPr>
            <a:spLocks noChangeArrowheads="1"/>
          </p:cNvSpPr>
          <p:nvPr/>
        </p:nvSpPr>
        <p:spPr bwMode="auto">
          <a:xfrm>
            <a:off x="6834656" y="5023289"/>
            <a:ext cx="5526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Mantes</a:t>
            </a:r>
            <a:endParaRPr lang="fr-FR" dirty="0"/>
          </a:p>
        </p:txBody>
      </p:sp>
      <p:sp>
        <p:nvSpPr>
          <p:cNvPr id="40" name="Forme libre 39"/>
          <p:cNvSpPr/>
          <p:nvPr/>
        </p:nvSpPr>
        <p:spPr bwMode="auto">
          <a:xfrm>
            <a:off x="6997455" y="5540685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3" name="Ellipse 42"/>
          <p:cNvSpPr/>
          <p:nvPr/>
        </p:nvSpPr>
        <p:spPr bwMode="auto">
          <a:xfrm>
            <a:off x="6752626" y="5407444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cxnSp>
        <p:nvCxnSpPr>
          <p:cNvPr id="48" name="Connecteur droit 47"/>
          <p:cNvCxnSpPr>
            <a:endCxn id="38" idx="1"/>
          </p:cNvCxnSpPr>
          <p:nvPr/>
        </p:nvCxnSpPr>
        <p:spPr bwMode="auto">
          <a:xfrm>
            <a:off x="5254375" y="4005064"/>
            <a:ext cx="570370" cy="1221532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99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Connecteur droit 49"/>
          <p:cNvCxnSpPr/>
          <p:nvPr/>
        </p:nvCxnSpPr>
        <p:spPr bwMode="auto">
          <a:xfrm flipV="1">
            <a:off x="3916907" y="4599296"/>
            <a:ext cx="1637732" cy="368489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99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8" name="Forme libre 37"/>
          <p:cNvSpPr/>
          <p:nvPr/>
        </p:nvSpPr>
        <p:spPr bwMode="auto">
          <a:xfrm>
            <a:off x="5462790" y="5226596"/>
            <a:ext cx="1320244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9748"/>
              <a:gd name="connsiteY0" fmla="*/ 1963331 h 3375324"/>
              <a:gd name="connsiteX1" fmla="*/ 205549 w 749748"/>
              <a:gd name="connsiteY1" fmla="*/ 0 h 3375324"/>
              <a:gd name="connsiteX2" fmla="*/ 619229 w 749748"/>
              <a:gd name="connsiteY2" fmla="*/ 2747084 h 3375324"/>
              <a:gd name="connsiteX3" fmla="*/ 749748 w 749748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748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24819" y="3250658"/>
                  <a:pt x="749748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cxnSp>
        <p:nvCxnSpPr>
          <p:cNvPr id="52" name="Connecteur droit 51"/>
          <p:cNvCxnSpPr/>
          <p:nvPr/>
        </p:nvCxnSpPr>
        <p:spPr bwMode="auto">
          <a:xfrm flipV="1">
            <a:off x="2862260" y="2612322"/>
            <a:ext cx="1637732" cy="368489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9" name="Forme libre 78"/>
          <p:cNvSpPr/>
          <p:nvPr/>
        </p:nvSpPr>
        <p:spPr bwMode="auto">
          <a:xfrm>
            <a:off x="4499992" y="2617930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324112" y="2060848"/>
            <a:ext cx="3744416" cy="1109497"/>
            <a:chOff x="5324112" y="2433331"/>
            <a:chExt cx="3744416" cy="1109497"/>
          </a:xfrm>
        </p:grpSpPr>
        <p:sp>
          <p:nvSpPr>
            <p:cNvPr id="44" name="Rectangle 43"/>
            <p:cNvSpPr/>
            <p:nvPr/>
          </p:nvSpPr>
          <p:spPr>
            <a:xfrm>
              <a:off x="5324112" y="2444638"/>
              <a:ext cx="3744416" cy="109819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798860" y="2433331"/>
              <a:ext cx="22696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800" dirty="0"/>
                <a:t>Projet intermédiaire</a:t>
              </a:r>
            </a:p>
            <a:p>
              <a:pPr>
                <a:spcAft>
                  <a:spcPts val="600"/>
                </a:spcAft>
              </a:pPr>
              <a:r>
                <a:rPr lang="fr-FR" sz="1800" dirty="0"/>
                <a:t>Projet cible</a:t>
              </a:r>
            </a:p>
            <a:p>
              <a:pPr>
                <a:spcAft>
                  <a:spcPts val="600"/>
                </a:spcAft>
              </a:pPr>
              <a:r>
                <a:rPr lang="fr-FR" sz="1800" dirty="0"/>
                <a:t>Projet complet</a:t>
              </a:r>
            </a:p>
          </p:txBody>
        </p:sp>
        <p:cxnSp>
          <p:nvCxnSpPr>
            <p:cNvPr id="47" name="Connecteur droit 46"/>
            <p:cNvCxnSpPr/>
            <p:nvPr/>
          </p:nvCxnSpPr>
          <p:spPr bwMode="auto">
            <a:xfrm>
              <a:off x="5541296" y="2640268"/>
              <a:ext cx="107896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6" name="Connecteur droit 45"/>
            <p:cNvCxnSpPr/>
            <p:nvPr/>
          </p:nvCxnSpPr>
          <p:spPr bwMode="auto">
            <a:xfrm>
              <a:off x="5552012" y="2962911"/>
              <a:ext cx="107896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rgbClr val="0099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3" name="Connecteur droit 52"/>
            <p:cNvCxnSpPr/>
            <p:nvPr/>
          </p:nvCxnSpPr>
          <p:spPr bwMode="auto">
            <a:xfrm flipV="1">
              <a:off x="5581404" y="3336966"/>
              <a:ext cx="1045027" cy="1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54" name="Connecteur droit 53"/>
          <p:cNvCxnSpPr/>
          <p:nvPr/>
        </p:nvCxnSpPr>
        <p:spPr bwMode="auto">
          <a:xfrm flipV="1">
            <a:off x="1979712" y="4869160"/>
            <a:ext cx="1080120" cy="113147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Connecteur droit 54"/>
          <p:cNvCxnSpPr/>
          <p:nvPr/>
        </p:nvCxnSpPr>
        <p:spPr bwMode="auto">
          <a:xfrm>
            <a:off x="3059832" y="4869161"/>
            <a:ext cx="857075" cy="98624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FFFF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1" name="ZoneTexte 40"/>
          <p:cNvSpPr txBox="1"/>
          <p:nvPr/>
        </p:nvSpPr>
        <p:spPr>
          <a:xfrm>
            <a:off x="179512" y="1024860"/>
            <a:ext cx="87222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200" b="1" dirty="0"/>
              <a:t>Travail réalisé avec l’Etat et les Régions 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79512" y="1484784"/>
            <a:ext cx="8722215" cy="5234446"/>
            <a:chOff x="179512" y="1484784"/>
            <a:chExt cx="8722215" cy="523444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631" y="4149080"/>
              <a:ext cx="3494162" cy="257015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6" name="ZoneTexte 55"/>
            <p:cNvSpPr txBox="1"/>
            <p:nvPr/>
          </p:nvSpPr>
          <p:spPr>
            <a:xfrm>
              <a:off x="179512" y="1484784"/>
              <a:ext cx="87222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2200" b="1" dirty="0"/>
                <a:t>Rapport envoyé au Président de la Commission Mobilité 21 par 22 acteurs normands le 4 juin 2013</a:t>
              </a:r>
              <a:endParaRPr lang="fr-FR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6039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9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475804" y="2306472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475655" y="2306472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094928" y="143421"/>
            <a:ext cx="7437512" cy="549275"/>
          </a:xfrm>
        </p:spPr>
        <p:txBody>
          <a:bodyPr/>
          <a:lstStyle/>
          <a:p>
            <a:pPr eaLnBrk="1" hangingPunct="1"/>
            <a:r>
              <a:rPr lang="fr-FR" dirty="0"/>
              <a:t>La Commission Mobilité 21</a:t>
            </a: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7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382127" y="2927550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603195" y="4713185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968113" y="6185619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5477176" y="3405238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947874" y="5598533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494839" y="2999558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747081" y="4755668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266309" y="6239593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5532712" y="345921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5047887" y="5662037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5046157" y="3482800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92" name="Group 82"/>
          <p:cNvGrpSpPr>
            <a:grpSpLocks/>
          </p:cNvGrpSpPr>
          <p:nvPr/>
        </p:nvGrpSpPr>
        <p:grpSpPr bwMode="auto">
          <a:xfrm>
            <a:off x="6722715" y="4982307"/>
            <a:ext cx="809625" cy="322263"/>
            <a:chOff x="3820" y="3284"/>
            <a:chExt cx="510" cy="203"/>
          </a:xfrm>
        </p:grpSpPr>
        <p:sp>
          <p:nvSpPr>
            <p:cNvPr id="99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85"/>
          <p:cNvSpPr>
            <a:spLocks noChangeArrowheads="1"/>
          </p:cNvSpPr>
          <p:nvPr/>
        </p:nvSpPr>
        <p:spPr bwMode="auto">
          <a:xfrm>
            <a:off x="6834656" y="5023289"/>
            <a:ext cx="5526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Mantes</a:t>
            </a:r>
            <a:endParaRPr lang="fr-FR" dirty="0"/>
          </a:p>
        </p:txBody>
      </p:sp>
      <p:sp>
        <p:nvSpPr>
          <p:cNvPr id="79" name="Forme libre 78"/>
          <p:cNvSpPr/>
          <p:nvPr/>
        </p:nvSpPr>
        <p:spPr bwMode="auto">
          <a:xfrm>
            <a:off x="4499992" y="2617930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11098" y="1147391"/>
            <a:ext cx="8419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/>
              <a:t>Scénario 2 de la Commission Mobilité 21 choisi par le gouvernement le 9 juillet 2013 :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4688" y="6237312"/>
            <a:ext cx="2569608" cy="389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orme libre 45"/>
          <p:cNvSpPr/>
          <p:nvPr/>
        </p:nvSpPr>
        <p:spPr bwMode="auto">
          <a:xfrm>
            <a:off x="6987930" y="5543481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cxnSp>
        <p:nvCxnSpPr>
          <p:cNvPr id="48" name="Connecteur droit 47"/>
          <p:cNvCxnSpPr/>
          <p:nvPr/>
        </p:nvCxnSpPr>
        <p:spPr bwMode="auto">
          <a:xfrm>
            <a:off x="468704" y="6413366"/>
            <a:ext cx="80213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ZoneTexte 51"/>
          <p:cNvSpPr txBox="1"/>
          <p:nvPr/>
        </p:nvSpPr>
        <p:spPr>
          <a:xfrm>
            <a:off x="1382127" y="6237920"/>
            <a:ext cx="15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Avant 2030</a:t>
            </a:r>
          </a:p>
        </p:txBody>
      </p:sp>
    </p:spTree>
    <p:extLst>
      <p:ext uri="{BB962C8B-B14F-4D97-AF65-F5344CB8AC3E}">
        <p14:creationId xmlns:p14="http://schemas.microsoft.com/office/powerpoint/2010/main" val="371987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9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475804" y="2306472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475655" y="2306472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094928" y="143421"/>
            <a:ext cx="7437512" cy="549275"/>
          </a:xfrm>
        </p:spPr>
        <p:txBody>
          <a:bodyPr/>
          <a:lstStyle/>
          <a:p>
            <a:pPr eaLnBrk="1" hangingPunct="1"/>
            <a:r>
              <a:rPr lang="fr-FR" dirty="0"/>
              <a:t>La lettre de mission</a:t>
            </a: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8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382127" y="2927550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603195" y="4713185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968113" y="6185619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5477176" y="3405238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947874" y="5598533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494839" y="2999558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747081" y="4755668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266309" y="6239593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5532712" y="345921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5047887" y="5662037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5046157" y="3482800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92" name="Group 82"/>
          <p:cNvGrpSpPr>
            <a:grpSpLocks/>
          </p:cNvGrpSpPr>
          <p:nvPr/>
        </p:nvGrpSpPr>
        <p:grpSpPr bwMode="auto">
          <a:xfrm>
            <a:off x="6722715" y="4982307"/>
            <a:ext cx="809625" cy="322263"/>
            <a:chOff x="3820" y="3284"/>
            <a:chExt cx="510" cy="203"/>
          </a:xfrm>
        </p:grpSpPr>
        <p:sp>
          <p:nvSpPr>
            <p:cNvPr id="99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85"/>
          <p:cNvSpPr>
            <a:spLocks noChangeArrowheads="1"/>
          </p:cNvSpPr>
          <p:nvPr/>
        </p:nvSpPr>
        <p:spPr bwMode="auto">
          <a:xfrm>
            <a:off x="6834656" y="5023289"/>
            <a:ext cx="5526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Mantes</a:t>
            </a:r>
            <a:endParaRPr lang="fr-FR" dirty="0"/>
          </a:p>
        </p:txBody>
      </p:sp>
      <p:sp>
        <p:nvSpPr>
          <p:cNvPr id="79" name="Forme libre 78"/>
          <p:cNvSpPr/>
          <p:nvPr/>
        </p:nvSpPr>
        <p:spPr bwMode="auto">
          <a:xfrm>
            <a:off x="4499992" y="2617930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8" name="Forme libre 37"/>
          <p:cNvSpPr/>
          <p:nvPr/>
        </p:nvSpPr>
        <p:spPr bwMode="auto">
          <a:xfrm>
            <a:off x="5462790" y="5226596"/>
            <a:ext cx="1303466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0220"/>
              <a:gd name="connsiteY0" fmla="*/ 1963331 h 3375324"/>
              <a:gd name="connsiteX1" fmla="*/ 205549 w 740220"/>
              <a:gd name="connsiteY1" fmla="*/ 0 h 3375324"/>
              <a:gd name="connsiteX2" fmla="*/ 619229 w 740220"/>
              <a:gd name="connsiteY2" fmla="*/ 2747084 h 3375324"/>
              <a:gd name="connsiteX3" fmla="*/ 740220 w 740220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220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15291" y="3250658"/>
                  <a:pt x="740220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0" name="Forme libre 39"/>
          <p:cNvSpPr/>
          <p:nvPr/>
        </p:nvSpPr>
        <p:spPr bwMode="auto">
          <a:xfrm>
            <a:off x="6997455" y="5540685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11098" y="908720"/>
            <a:ext cx="8722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/>
              <a:t>L</a:t>
            </a:r>
            <a:r>
              <a:rPr lang="fr-FR" sz="2000" b="1" dirty="0"/>
              <a:t>ettre du 12 novembre 2013 :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3 sections prioritaires : volonté d’avancement concomitant de </a:t>
            </a:r>
            <a:r>
              <a:rPr lang="fr-FR" sz="2000" b="1" i="1" dirty="0"/>
              <a:t>(première étape d’étude pour fin 2016)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Autres sections réalisées dans un second temps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251520" y="6188956"/>
            <a:ext cx="6547442" cy="408396"/>
            <a:chOff x="251520" y="6116948"/>
            <a:chExt cx="6547442" cy="408396"/>
          </a:xfrm>
        </p:grpSpPr>
        <p:grpSp>
          <p:nvGrpSpPr>
            <p:cNvPr id="42" name="Groupe 41"/>
            <p:cNvGrpSpPr/>
            <p:nvPr/>
          </p:nvGrpSpPr>
          <p:grpSpPr>
            <a:xfrm>
              <a:off x="251520" y="6116948"/>
              <a:ext cx="6547442" cy="408396"/>
              <a:chOff x="612720" y="5674710"/>
              <a:chExt cx="3246164" cy="77862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612720" y="5674710"/>
                <a:ext cx="3141682" cy="7786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ZoneTexte 44"/>
              <p:cNvSpPr txBox="1"/>
              <p:nvPr/>
            </p:nvSpPr>
            <p:spPr>
              <a:xfrm>
                <a:off x="1343887" y="5752924"/>
                <a:ext cx="2514997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dirty="0"/>
                  <a:t>Recherche de zone de passage préférentielle</a:t>
                </a:r>
              </a:p>
            </p:txBody>
          </p:sp>
        </p:grpSp>
        <p:cxnSp>
          <p:nvCxnSpPr>
            <p:cNvPr id="47" name="Connecteur droit 46"/>
            <p:cNvCxnSpPr/>
            <p:nvPr/>
          </p:nvCxnSpPr>
          <p:spPr bwMode="auto">
            <a:xfrm>
              <a:off x="468704" y="6321146"/>
              <a:ext cx="107896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6" name="Ellipse 45"/>
          <p:cNvSpPr/>
          <p:nvPr/>
        </p:nvSpPr>
        <p:spPr bwMode="auto">
          <a:xfrm>
            <a:off x="6752626" y="5407444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30116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094928" y="143421"/>
            <a:ext cx="7437512" cy="549275"/>
          </a:xfrm>
        </p:spPr>
        <p:txBody>
          <a:bodyPr/>
          <a:lstStyle/>
          <a:p>
            <a:pPr eaLnBrk="1" hangingPunct="1"/>
            <a:r>
              <a:rPr lang="fr-FR" dirty="0"/>
              <a:t>La lettre de mission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98236" y="1268760"/>
            <a:ext cx="85073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FR" b="1" dirty="0"/>
              <a:t>Préciser un certain nombre de choix :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b="1" dirty="0"/>
              <a:t>les conditions de desserte de l'agglomération d'Evreux 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b="1" dirty="0"/>
              <a:t>l'implantation de la nouvelle gare de Rouen et de la traversée sous-fluviale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b="1" dirty="0"/>
              <a:t>La fonctionnalité et les conditions d’implantation des gares nouvelles en Ile-de-France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b="1" dirty="0"/>
              <a:t>…</a:t>
            </a:r>
          </a:p>
          <a:p>
            <a:pPr marL="342900" indent="-342900">
              <a:buFontTx/>
              <a:buChar char="-"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12276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2. Les études LNPN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268583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9" y="1459467"/>
            <a:ext cx="9144000" cy="244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251520" y="4293096"/>
            <a:ext cx="8718619" cy="50405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Concertation continue avec tous les acteurs du projet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2411760" y="1959429"/>
            <a:ext cx="1008112" cy="1948713"/>
          </a:xfrm>
          <a:prstGeom prst="rect">
            <a:avLst/>
          </a:prstGeom>
          <a:noFill/>
          <a:ln w="635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43608" y="188550"/>
            <a:ext cx="3587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 programme complet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8829" y="1971305"/>
            <a:ext cx="2372931" cy="193683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2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691680" y="4665330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fr-FR" sz="2000" b="1" dirty="0"/>
              <a:t>Etudes et concertation, proposition et approbation par le Ministre des Transports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72028"/>
            <a:ext cx="260855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79511" y="1300020"/>
            <a:ext cx="626469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/>
              <a:t>Etape 1    2014 - 2016 </a:t>
            </a:r>
          </a:p>
          <a:p>
            <a:pPr>
              <a:spcBef>
                <a:spcPts val="1200"/>
              </a:spcBef>
            </a:pPr>
            <a:r>
              <a:rPr lang="fr-FR" sz="2000" b="1" dirty="0"/>
              <a:t>3 grandes questions :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sz="2000" b="1" dirty="0"/>
              <a:t>Quelles fonctionnalités pour le projet ?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sz="2000" b="1" dirty="0"/>
              <a:t>Quelle zone de passage préférentielle (ZPP)  pour les sections prioritaires ?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fr-FR" sz="2000" b="1" dirty="0"/>
              <a:t>Quel premier cadrage du bilan socio- économique du projet ?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3608" y="188550"/>
            <a:ext cx="5876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Les études préalables à l’enquête d’UP</a:t>
            </a:r>
          </a:p>
        </p:txBody>
      </p:sp>
      <p:sp>
        <p:nvSpPr>
          <p:cNvPr id="10" name="Flèche droite 9"/>
          <p:cNvSpPr/>
          <p:nvPr/>
        </p:nvSpPr>
        <p:spPr bwMode="auto">
          <a:xfrm>
            <a:off x="1092135" y="4725144"/>
            <a:ext cx="455529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7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23528" y="1052736"/>
            <a:ext cx="5904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i="1" dirty="0"/>
              <a:t>Etape 2</a:t>
            </a:r>
          </a:p>
          <a:p>
            <a:pPr marL="285750" indent="-285750" algn="just">
              <a:spcBef>
                <a:spcPts val="1200"/>
              </a:spcBef>
              <a:buFontTx/>
              <a:buChar char="-"/>
            </a:pPr>
            <a:r>
              <a:rPr lang="fr-FR" sz="1800" b="1" i="1" dirty="0"/>
              <a:t>Investigations lourdes sur le terrain </a:t>
            </a:r>
          </a:p>
          <a:p>
            <a:pPr marL="285750" indent="-285750" algn="just">
              <a:spcBef>
                <a:spcPts val="1200"/>
              </a:spcBef>
              <a:buFontTx/>
              <a:buChar char="-"/>
            </a:pPr>
            <a:r>
              <a:rPr lang="fr-FR" sz="1800" b="1" i="1" dirty="0"/>
              <a:t>études et concertation sur la recherche de tracés possibles au sein de la ZPP approuvée</a:t>
            </a:r>
          </a:p>
          <a:p>
            <a:pPr marL="285750" indent="-285750" algn="just">
              <a:spcBef>
                <a:spcPts val="1200"/>
              </a:spcBef>
              <a:buFontTx/>
              <a:buChar char="-"/>
            </a:pPr>
            <a:r>
              <a:rPr lang="fr-FR" sz="1800" b="1" i="1" dirty="0"/>
              <a:t>Approbation par le COPIL puis le ministre des transports du ou des tracés 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406" y="1048668"/>
            <a:ext cx="2360074" cy="238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43608" y="188550"/>
            <a:ext cx="5876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Les études préalables à l’enquête d’UP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77416" y="3501008"/>
            <a:ext cx="595076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i="1" dirty="0"/>
              <a:t>Etape 3</a:t>
            </a:r>
          </a:p>
          <a:p>
            <a:pPr marL="285750" indent="-285750" algn="just">
              <a:spcBef>
                <a:spcPts val="800"/>
              </a:spcBef>
              <a:buFontTx/>
              <a:buChar char="-"/>
            </a:pPr>
            <a:r>
              <a:rPr lang="fr-FR" sz="1800" b="1" i="1" dirty="0"/>
              <a:t>mise au point du projet de référence,  préparation du dossier d’enquête publique</a:t>
            </a:r>
          </a:p>
          <a:p>
            <a:pPr marL="285750" indent="-285750" algn="just">
              <a:spcBef>
                <a:spcPts val="800"/>
              </a:spcBef>
              <a:buFontTx/>
              <a:buChar char="-"/>
            </a:pPr>
            <a:r>
              <a:rPr lang="fr-FR" sz="1800" b="1" i="1" dirty="0"/>
              <a:t>organisation et déroulement de l’enquête publique</a:t>
            </a:r>
          </a:p>
          <a:p>
            <a:pPr marL="285750" indent="-285750" algn="just">
              <a:spcBef>
                <a:spcPts val="800"/>
              </a:spcBef>
              <a:buFontTx/>
              <a:buChar char="-"/>
            </a:pPr>
            <a:r>
              <a:rPr lang="fr-FR" sz="1800" b="1" i="1" dirty="0"/>
              <a:t>décret de DUP (délai maximal de 18 mois après l’ouverture de l’enquête publique)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564" y="3606964"/>
            <a:ext cx="2373916" cy="241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36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14</a:t>
            </a:fld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56792"/>
            <a:ext cx="8640452" cy="188440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Effet principal : la possibilité de la maitrise foncière (incluant l’expropriation)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Un projet constitué de plusieurs sections fonctionnelles interdépendante et réalisées successivement peut faire l’objet d’un « programme de travaux » unique et de DUP successives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188550"/>
            <a:ext cx="1279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La DUP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980728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Quelques éléments juridiques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4941168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</a:rPr>
              <a:t>Il n’y a pas nécessité de définir dès aujourd’hui l’organisation de la mise en enquête publique de LNPN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324036" y="3429000"/>
            <a:ext cx="8640452" cy="1590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2000" kern="0" dirty="0">
                <a:solidFill>
                  <a:schemeClr val="tx1"/>
                </a:solidFill>
              </a:rPr>
              <a:t>Cela implique :</a:t>
            </a:r>
          </a:p>
          <a:p>
            <a:pPr lvl="1"/>
            <a:r>
              <a:rPr lang="fr-FR" kern="0" dirty="0"/>
              <a:t>Une évaluation socio-économique </a:t>
            </a:r>
            <a:r>
              <a:rPr lang="fr-FR" b="0" kern="0" dirty="0"/>
              <a:t>qui porte sur le programme dans sa totalité</a:t>
            </a:r>
          </a:p>
          <a:p>
            <a:pPr lvl="1"/>
            <a:r>
              <a:rPr lang="fr-FR" kern="0" dirty="0"/>
              <a:t>une étude d’impact </a:t>
            </a:r>
            <a:r>
              <a:rPr lang="fr-FR" b="0" kern="0" dirty="0"/>
              <a:t>par séquence, avec appréciation des impacts de l’ensemble du programme</a:t>
            </a:r>
          </a:p>
        </p:txBody>
      </p:sp>
    </p:spTree>
    <p:extLst>
      <p:ext uri="{BB962C8B-B14F-4D97-AF65-F5344CB8AC3E}">
        <p14:creationId xmlns:p14="http://schemas.microsoft.com/office/powerpoint/2010/main" val="66345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31D4F-7E27-4E46-9E23-64F501DFF915}" type="slidenum">
              <a:rPr lang="fr-FR"/>
              <a:pPr/>
              <a:t>15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043608" y="188550"/>
            <a:ext cx="1279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La DUP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7784" y="2793433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Photo dossier DUP pour faire sentir l’ampleur du travail à venir</a:t>
            </a:r>
          </a:p>
        </p:txBody>
      </p:sp>
    </p:spTree>
    <p:extLst>
      <p:ext uri="{BB962C8B-B14F-4D97-AF65-F5344CB8AC3E}">
        <p14:creationId xmlns:p14="http://schemas.microsoft.com/office/powerpoint/2010/main" val="95011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Connecteur droit 61"/>
          <p:cNvCxnSpPr/>
          <p:nvPr/>
        </p:nvCxnSpPr>
        <p:spPr bwMode="auto">
          <a:xfrm>
            <a:off x="6572984" y="3625984"/>
            <a:ext cx="742216" cy="380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" name="Connecteur droit 60"/>
          <p:cNvCxnSpPr/>
          <p:nvPr/>
        </p:nvCxnSpPr>
        <p:spPr bwMode="auto">
          <a:xfrm>
            <a:off x="6604413" y="2708920"/>
            <a:ext cx="832707" cy="380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186F-30DF-8E4E-82F6-3D10B5AD4170}" type="slidenum">
              <a:rPr lang="fr-FR" smtClean="0"/>
              <a:pPr/>
              <a:t>16</a:t>
            </a:fld>
            <a:endParaRPr lang="fr-FR"/>
          </a:p>
        </p:txBody>
      </p:sp>
      <p:cxnSp>
        <p:nvCxnSpPr>
          <p:cNvPr id="6" name="Connecteur droit 5"/>
          <p:cNvCxnSpPr/>
          <p:nvPr/>
        </p:nvCxnSpPr>
        <p:spPr bwMode="auto">
          <a:xfrm flipH="1">
            <a:off x="971599" y="2132856"/>
            <a:ext cx="1" cy="288032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ZoneTexte 33"/>
          <p:cNvSpPr txBox="1"/>
          <p:nvPr/>
        </p:nvSpPr>
        <p:spPr>
          <a:xfrm>
            <a:off x="709348" y="183670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2000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869588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2005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029828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2010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190068" y="1844824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2015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899592" y="2158118"/>
            <a:ext cx="7416824" cy="128749"/>
            <a:chOff x="899592" y="1510046"/>
            <a:chExt cx="7416824" cy="128749"/>
          </a:xfrm>
        </p:grpSpPr>
        <p:cxnSp>
          <p:nvCxnSpPr>
            <p:cNvPr id="4" name="Connecteur droit 3"/>
            <p:cNvCxnSpPr/>
            <p:nvPr/>
          </p:nvCxnSpPr>
          <p:spPr bwMode="auto">
            <a:xfrm>
              <a:off x="899592" y="1628800"/>
              <a:ext cx="7416824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Connecteur droit 8"/>
            <p:cNvCxnSpPr/>
            <p:nvPr/>
          </p:nvCxnSpPr>
          <p:spPr bwMode="auto">
            <a:xfrm>
              <a:off x="7452320" y="1520042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Connecteur droit 17"/>
            <p:cNvCxnSpPr/>
            <p:nvPr/>
          </p:nvCxnSpPr>
          <p:spPr bwMode="auto">
            <a:xfrm>
              <a:off x="1411184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Connecteur droit 18"/>
            <p:cNvCxnSpPr/>
            <p:nvPr/>
          </p:nvCxnSpPr>
          <p:spPr bwMode="auto">
            <a:xfrm>
              <a:off x="1864425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Connecteur droit 19"/>
            <p:cNvCxnSpPr/>
            <p:nvPr/>
          </p:nvCxnSpPr>
          <p:spPr bwMode="auto">
            <a:xfrm>
              <a:off x="2325584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Connecteur droit 20"/>
            <p:cNvCxnSpPr/>
            <p:nvPr/>
          </p:nvCxnSpPr>
          <p:spPr bwMode="auto">
            <a:xfrm>
              <a:off x="2771800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Connecteur droit 21"/>
            <p:cNvCxnSpPr/>
            <p:nvPr/>
          </p:nvCxnSpPr>
          <p:spPr bwMode="auto">
            <a:xfrm>
              <a:off x="3563888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Connecteur droit 22"/>
            <p:cNvCxnSpPr/>
            <p:nvPr/>
          </p:nvCxnSpPr>
          <p:spPr bwMode="auto">
            <a:xfrm>
              <a:off x="4013638" y="1510046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4" name="Connecteur droit 23"/>
            <p:cNvCxnSpPr/>
            <p:nvPr/>
          </p:nvCxnSpPr>
          <p:spPr bwMode="auto">
            <a:xfrm>
              <a:off x="4427984" y="1519486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Connecteur droit 24"/>
            <p:cNvCxnSpPr/>
            <p:nvPr/>
          </p:nvCxnSpPr>
          <p:spPr bwMode="auto">
            <a:xfrm>
              <a:off x="5724128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Connecteur droit 25"/>
            <p:cNvCxnSpPr/>
            <p:nvPr/>
          </p:nvCxnSpPr>
          <p:spPr bwMode="auto">
            <a:xfrm>
              <a:off x="6156176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Connecteur droit 26"/>
            <p:cNvCxnSpPr/>
            <p:nvPr/>
          </p:nvCxnSpPr>
          <p:spPr bwMode="auto">
            <a:xfrm>
              <a:off x="7020272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8" name="Connecteur droit 27"/>
            <p:cNvCxnSpPr/>
            <p:nvPr/>
          </p:nvCxnSpPr>
          <p:spPr bwMode="auto">
            <a:xfrm>
              <a:off x="4860032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Connecteur droit 28"/>
            <p:cNvCxnSpPr/>
            <p:nvPr/>
          </p:nvCxnSpPr>
          <p:spPr bwMode="auto">
            <a:xfrm>
              <a:off x="5292080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0" name="Connecteur droit 29"/>
            <p:cNvCxnSpPr/>
            <p:nvPr/>
          </p:nvCxnSpPr>
          <p:spPr bwMode="auto">
            <a:xfrm>
              <a:off x="3131840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Connecteur droit 37"/>
            <p:cNvCxnSpPr/>
            <p:nvPr/>
          </p:nvCxnSpPr>
          <p:spPr bwMode="auto">
            <a:xfrm>
              <a:off x="6588224" y="1510047"/>
              <a:ext cx="0" cy="11875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41" name="Connecteur droit 40"/>
          <p:cNvCxnSpPr/>
          <p:nvPr/>
        </p:nvCxnSpPr>
        <p:spPr bwMode="auto">
          <a:xfrm>
            <a:off x="4608004" y="2708920"/>
            <a:ext cx="1990916" cy="380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ZoneTexte 41"/>
          <p:cNvSpPr txBox="1"/>
          <p:nvPr/>
        </p:nvSpPr>
        <p:spPr>
          <a:xfrm>
            <a:off x="971600" y="2511631"/>
            <a:ext cx="366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/>
              <a:t>Bordeaux – Toulouse / Espagne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7596336" y="2517009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7 ans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4529478" y="2593504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Etape 1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971124" y="260164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DUP ?</a:t>
            </a:r>
          </a:p>
        </p:txBody>
      </p:sp>
      <p:cxnSp>
        <p:nvCxnSpPr>
          <p:cNvPr id="46" name="Connecteur droit 45"/>
          <p:cNvCxnSpPr/>
          <p:nvPr/>
        </p:nvCxnSpPr>
        <p:spPr bwMode="auto">
          <a:xfrm>
            <a:off x="4487789" y="3626290"/>
            <a:ext cx="2103511" cy="83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ZoneTexte 46"/>
          <p:cNvSpPr txBox="1"/>
          <p:nvPr/>
        </p:nvSpPr>
        <p:spPr>
          <a:xfrm>
            <a:off x="2314778" y="34290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/>
              <a:t>Poitiers - Limoges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7620137" y="3434378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7 ans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4409263" y="3510873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Etape 1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6876256" y="3519017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DUP ?</a:t>
            </a:r>
          </a:p>
        </p:txBody>
      </p:sp>
      <p:cxnSp>
        <p:nvCxnSpPr>
          <p:cNvPr id="51" name="Connecteur droit 50"/>
          <p:cNvCxnSpPr/>
          <p:nvPr/>
        </p:nvCxnSpPr>
        <p:spPr bwMode="auto">
          <a:xfrm>
            <a:off x="2316625" y="4566320"/>
            <a:ext cx="81521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ZoneTexte 51"/>
          <p:cNvSpPr txBox="1"/>
          <p:nvPr/>
        </p:nvSpPr>
        <p:spPr>
          <a:xfrm>
            <a:off x="971600" y="4202504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Contournement ferroviaire de Lyon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7620137" y="4397042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9 ans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2489351" y="4462507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Etape 1</a:t>
            </a:r>
          </a:p>
        </p:txBody>
      </p:sp>
      <p:cxnSp>
        <p:nvCxnSpPr>
          <p:cNvPr id="57" name="Connecteur droit 56"/>
          <p:cNvCxnSpPr/>
          <p:nvPr/>
        </p:nvCxnSpPr>
        <p:spPr bwMode="auto">
          <a:xfrm>
            <a:off x="4067944" y="4566320"/>
            <a:ext cx="81521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8" name="ZoneTexte 57"/>
          <p:cNvSpPr txBox="1"/>
          <p:nvPr/>
        </p:nvSpPr>
        <p:spPr>
          <a:xfrm>
            <a:off x="4249795" y="4454555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Etape 2</a:t>
            </a:r>
          </a:p>
        </p:txBody>
      </p:sp>
      <p:cxnSp>
        <p:nvCxnSpPr>
          <p:cNvPr id="59" name="Connecteur droit 58"/>
          <p:cNvCxnSpPr/>
          <p:nvPr/>
        </p:nvCxnSpPr>
        <p:spPr bwMode="auto">
          <a:xfrm flipV="1">
            <a:off x="3203092" y="4566320"/>
            <a:ext cx="810546" cy="8924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Connecteur droit 62"/>
          <p:cNvCxnSpPr/>
          <p:nvPr/>
        </p:nvCxnSpPr>
        <p:spPr bwMode="auto">
          <a:xfrm>
            <a:off x="5340961" y="4566320"/>
            <a:ext cx="81521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Connecteur droit 63"/>
          <p:cNvCxnSpPr/>
          <p:nvPr/>
        </p:nvCxnSpPr>
        <p:spPr bwMode="auto">
          <a:xfrm>
            <a:off x="5029828" y="4566320"/>
            <a:ext cx="230941" cy="3042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5" name="ZoneTexte 54"/>
          <p:cNvSpPr txBox="1"/>
          <p:nvPr/>
        </p:nvSpPr>
        <p:spPr>
          <a:xfrm>
            <a:off x="5436559" y="4454555"/>
            <a:ext cx="6399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/>
              <a:t>Enquête</a:t>
            </a:r>
          </a:p>
        </p:txBody>
      </p:sp>
      <p:cxnSp>
        <p:nvCxnSpPr>
          <p:cNvPr id="69" name="Connecteur droit 68"/>
          <p:cNvCxnSpPr/>
          <p:nvPr/>
        </p:nvCxnSpPr>
        <p:spPr bwMode="auto">
          <a:xfrm>
            <a:off x="5292081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1" name="ZoneTexte 70"/>
          <p:cNvSpPr txBox="1"/>
          <p:nvPr/>
        </p:nvSpPr>
        <p:spPr>
          <a:xfrm>
            <a:off x="709348" y="1052736"/>
            <a:ext cx="5578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calendrier global de projets récents :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43608" y="188550"/>
            <a:ext cx="5876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Les études préalables à l’enquête d’UP</a:t>
            </a:r>
          </a:p>
        </p:txBody>
      </p:sp>
      <p:cxnSp>
        <p:nvCxnSpPr>
          <p:cNvPr id="60" name="Connecteur droit 59"/>
          <p:cNvCxnSpPr/>
          <p:nvPr/>
        </p:nvCxnSpPr>
        <p:spPr bwMode="auto">
          <a:xfrm>
            <a:off x="6588224" y="2276872"/>
            <a:ext cx="16189" cy="270569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1049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0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241136" y="2115876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60"/>
          <p:cNvSpPr/>
          <p:nvPr/>
        </p:nvSpPr>
        <p:spPr bwMode="auto">
          <a:xfrm>
            <a:off x="1240987" y="2115876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17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156984" y="2734158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378052" y="4519793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742970" y="5992227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3821949" y="3660987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722731" y="5405141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269696" y="2806166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521938" y="4562276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041166" y="6046201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919852" y="371496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4822744" y="5468645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4758125" y="3285758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9" name="Forme libre 78"/>
          <p:cNvSpPr/>
          <p:nvPr/>
        </p:nvSpPr>
        <p:spPr bwMode="auto">
          <a:xfrm>
            <a:off x="4211960" y="2420888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549431" y="1170050"/>
            <a:ext cx="7520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/>
              <a:t>Les études générales de l’étape 1</a:t>
            </a:r>
          </a:p>
        </p:txBody>
      </p:sp>
      <p:sp>
        <p:nvSpPr>
          <p:cNvPr id="33" name="Forme libre 32"/>
          <p:cNvSpPr/>
          <p:nvPr/>
        </p:nvSpPr>
        <p:spPr bwMode="auto">
          <a:xfrm>
            <a:off x="6826745" y="5399273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4" name="Ellipse 33"/>
          <p:cNvSpPr/>
          <p:nvPr/>
        </p:nvSpPr>
        <p:spPr bwMode="auto">
          <a:xfrm>
            <a:off x="6581916" y="5266032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5" name="Forme libre 34"/>
          <p:cNvSpPr/>
          <p:nvPr/>
        </p:nvSpPr>
        <p:spPr bwMode="auto">
          <a:xfrm>
            <a:off x="5292080" y="5085184"/>
            <a:ext cx="1320244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9748"/>
              <a:gd name="connsiteY0" fmla="*/ 1963331 h 3375324"/>
              <a:gd name="connsiteX1" fmla="*/ 205549 w 749748"/>
              <a:gd name="connsiteY1" fmla="*/ 0 h 3375324"/>
              <a:gd name="connsiteX2" fmla="*/ 619229 w 749748"/>
              <a:gd name="connsiteY2" fmla="*/ 2747084 h 3375324"/>
              <a:gd name="connsiteX3" fmla="*/ 749748 w 749748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748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24819" y="3250658"/>
                  <a:pt x="749748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19102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7544" y="1124744"/>
            <a:ext cx="79928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Définition et suivi des fonctionnalités du projet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Etudes d’exploitation et de capacité ferroviaire </a:t>
            </a:r>
            <a:r>
              <a:rPr lang="fr-FR" sz="2000" b="1" i="1" dirty="0"/>
              <a:t>(prise en compte de tous les trafics voyageurs et fret)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Expertise matériel roulant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Etudes de trafic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Etudes socio-économiques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Démarche développement durable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188550"/>
            <a:ext cx="2733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Etudes générales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4235023"/>
            <a:ext cx="834454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/>
              <a:t>Travail à deux horizons :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Horizon de mise en service des 3 sections prioritaires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Horizon d’un projet cible de long terme</a:t>
            </a:r>
          </a:p>
        </p:txBody>
      </p:sp>
    </p:spTree>
    <p:extLst>
      <p:ext uri="{BB962C8B-B14F-4D97-AF65-F5344CB8AC3E}">
        <p14:creationId xmlns:p14="http://schemas.microsoft.com/office/powerpoint/2010/main" val="4164748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0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241136" y="2115876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60"/>
          <p:cNvSpPr/>
          <p:nvPr/>
        </p:nvSpPr>
        <p:spPr bwMode="auto">
          <a:xfrm>
            <a:off x="1240987" y="2115876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19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156984" y="2734158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378052" y="4519793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742970" y="5992227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3821949" y="3660987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722731" y="5405141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269696" y="2806166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521938" y="4562276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041166" y="6046201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919852" y="371496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4822744" y="5468645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4716827" y="3289408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9" name="Forme libre 78"/>
          <p:cNvSpPr/>
          <p:nvPr/>
        </p:nvSpPr>
        <p:spPr bwMode="auto">
          <a:xfrm>
            <a:off x="4170662" y="2424538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180955" y="1126485"/>
            <a:ext cx="776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Les zones de passage en Ile-de-France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  <p:sp>
        <p:nvSpPr>
          <p:cNvPr id="37" name="Forme libre 36"/>
          <p:cNvSpPr/>
          <p:nvPr/>
        </p:nvSpPr>
        <p:spPr bwMode="auto">
          <a:xfrm>
            <a:off x="6898753" y="5399273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8" name="Ellipse 37"/>
          <p:cNvSpPr/>
          <p:nvPr/>
        </p:nvSpPr>
        <p:spPr bwMode="auto">
          <a:xfrm>
            <a:off x="6653924" y="5266032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9" name="Forme libre 38"/>
          <p:cNvSpPr/>
          <p:nvPr/>
        </p:nvSpPr>
        <p:spPr bwMode="auto">
          <a:xfrm>
            <a:off x="5364088" y="5085184"/>
            <a:ext cx="1320244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9748"/>
              <a:gd name="connsiteY0" fmla="*/ 1963331 h 3375324"/>
              <a:gd name="connsiteX1" fmla="*/ 205549 w 749748"/>
              <a:gd name="connsiteY1" fmla="*/ 0 h 3375324"/>
              <a:gd name="connsiteX2" fmla="*/ 619229 w 749748"/>
              <a:gd name="connsiteY2" fmla="*/ 2747084 h 3375324"/>
              <a:gd name="connsiteX3" fmla="*/ 749748 w 749748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748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24819" y="3250658"/>
                  <a:pt x="749748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51" name="Groupe 50"/>
          <p:cNvGrpSpPr/>
          <p:nvPr/>
        </p:nvGrpSpPr>
        <p:grpSpPr>
          <a:xfrm>
            <a:off x="6666363" y="4369812"/>
            <a:ext cx="2370133" cy="1507460"/>
            <a:chOff x="6531217" y="4060374"/>
            <a:chExt cx="2370133" cy="1507460"/>
          </a:xfrm>
        </p:grpSpPr>
        <p:sp>
          <p:nvSpPr>
            <p:cNvPr id="55" name="Ellipse 54"/>
            <p:cNvSpPr/>
            <p:nvPr/>
          </p:nvSpPr>
          <p:spPr bwMode="auto">
            <a:xfrm rot="344141">
              <a:off x="6531217" y="4904949"/>
              <a:ext cx="1828223" cy="662885"/>
            </a:xfrm>
            <a:prstGeom prst="ellipse">
              <a:avLst/>
            </a:prstGeom>
            <a:solidFill>
              <a:schemeClr val="accent1">
                <a:alpha val="24000"/>
              </a:schemeClr>
            </a:solidFill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7721064" y="4060374"/>
              <a:ext cx="1180286" cy="5847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/>
                <a:t>Nanterre - Mantes</a:t>
              </a:r>
            </a:p>
          </p:txBody>
        </p:sp>
        <p:cxnSp>
          <p:nvCxnSpPr>
            <p:cNvPr id="57" name="Connecteur droit 56"/>
            <p:cNvCxnSpPr>
              <a:stCxn id="55" idx="7"/>
              <a:endCxn id="56" idx="2"/>
            </p:cNvCxnSpPr>
            <p:nvPr/>
          </p:nvCxnSpPr>
          <p:spPr bwMode="auto">
            <a:xfrm flipV="1">
              <a:off x="8111889" y="4645149"/>
              <a:ext cx="199318" cy="42264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0744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1" y="2355031"/>
            <a:ext cx="9108779" cy="312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llipse 5"/>
          <p:cNvSpPr/>
          <p:nvPr/>
        </p:nvSpPr>
        <p:spPr>
          <a:xfrm>
            <a:off x="179512" y="3068960"/>
            <a:ext cx="1368152" cy="720080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 rot="21059032">
            <a:off x="2472671" y="3469196"/>
            <a:ext cx="1667281" cy="535868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7452320" y="4581128"/>
            <a:ext cx="792088" cy="432048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>
            <a:stCxn id="6" idx="0"/>
            <a:endCxn id="10" idx="2"/>
          </p:cNvCxnSpPr>
          <p:nvPr/>
        </p:nvCxnSpPr>
        <p:spPr>
          <a:xfrm flipV="1">
            <a:off x="863588" y="1998727"/>
            <a:ext cx="3840654" cy="1070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557850" y="1413952"/>
            <a:ext cx="22927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/>
            </a:lvl1pPr>
          </a:lstStyle>
          <a:p>
            <a:r>
              <a:rPr lang="fr-FR" dirty="0"/>
              <a:t>Points de contact LNPN / réseau existant</a:t>
            </a:r>
          </a:p>
        </p:txBody>
      </p:sp>
      <p:cxnSp>
        <p:nvCxnSpPr>
          <p:cNvPr id="11" name="Connecteur droit 10"/>
          <p:cNvCxnSpPr>
            <a:stCxn id="7" idx="0"/>
            <a:endCxn id="10" idx="2"/>
          </p:cNvCxnSpPr>
          <p:nvPr/>
        </p:nvCxnSpPr>
        <p:spPr>
          <a:xfrm flipV="1">
            <a:off x="3264323" y="1998727"/>
            <a:ext cx="1439919" cy="1473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stCxn id="8" idx="0"/>
            <a:endCxn id="10" idx="2"/>
          </p:cNvCxnSpPr>
          <p:nvPr/>
        </p:nvCxnSpPr>
        <p:spPr>
          <a:xfrm flipH="1" flipV="1">
            <a:off x="4704242" y="1998727"/>
            <a:ext cx="3144122" cy="2582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 rot="565628">
            <a:off x="3530371" y="3476631"/>
            <a:ext cx="4387694" cy="1490220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355976" y="6072608"/>
            <a:ext cx="267716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/>
            </a:lvl1pPr>
          </a:lstStyle>
          <a:p>
            <a:r>
              <a:rPr lang="fr-FR" dirty="0"/>
              <a:t>Options de passage LN à discriminer</a:t>
            </a:r>
          </a:p>
        </p:txBody>
      </p:sp>
      <p:cxnSp>
        <p:nvCxnSpPr>
          <p:cNvPr id="15" name="Connecteur droit 14"/>
          <p:cNvCxnSpPr>
            <a:stCxn id="14" idx="0"/>
            <a:endCxn id="13" idx="4"/>
          </p:cNvCxnSpPr>
          <p:nvPr/>
        </p:nvCxnSpPr>
        <p:spPr>
          <a:xfrm flipH="1" flipV="1">
            <a:off x="5602174" y="4956788"/>
            <a:ext cx="92384" cy="1115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 rot="545720">
            <a:off x="144924" y="3941677"/>
            <a:ext cx="3295654" cy="521159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7482393" y="4922614"/>
            <a:ext cx="783704" cy="351655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 rot="19291856">
            <a:off x="6073464" y="3595467"/>
            <a:ext cx="418906" cy="589044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410243" y="6078792"/>
            <a:ext cx="187544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/>
            </a:lvl1pPr>
          </a:lstStyle>
          <a:p>
            <a:r>
              <a:rPr lang="fr-FR" dirty="0"/>
              <a:t>Eléments long terme à prévoir</a:t>
            </a:r>
          </a:p>
        </p:txBody>
      </p:sp>
      <p:cxnSp>
        <p:nvCxnSpPr>
          <p:cNvPr id="20" name="Connecteur droit 19"/>
          <p:cNvCxnSpPr>
            <a:stCxn id="19" idx="0"/>
            <a:endCxn id="16" idx="4"/>
          </p:cNvCxnSpPr>
          <p:nvPr/>
        </p:nvCxnSpPr>
        <p:spPr>
          <a:xfrm flipH="1" flipV="1">
            <a:off x="1751559" y="4459560"/>
            <a:ext cx="1596408" cy="16192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19" idx="0"/>
            <a:endCxn id="18" idx="2"/>
          </p:cNvCxnSpPr>
          <p:nvPr/>
        </p:nvCxnSpPr>
        <p:spPr>
          <a:xfrm flipV="1">
            <a:off x="3347967" y="4020288"/>
            <a:ext cx="2770960" cy="2058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19" idx="0"/>
            <a:endCxn id="17" idx="2"/>
          </p:cNvCxnSpPr>
          <p:nvPr/>
        </p:nvCxnSpPr>
        <p:spPr>
          <a:xfrm flipV="1">
            <a:off x="3347967" y="5098442"/>
            <a:ext cx="4134426" cy="980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/>
          <p:cNvSpPr/>
          <p:nvPr/>
        </p:nvSpPr>
        <p:spPr>
          <a:xfrm rot="1210200">
            <a:off x="1179361" y="3093347"/>
            <a:ext cx="1509598" cy="720080"/>
          </a:xfrm>
          <a:prstGeom prst="ellipse">
            <a:avLst/>
          </a:prstGeom>
          <a:solidFill>
            <a:schemeClr val="accent6">
              <a:lumMod val="75000"/>
              <a:alpha val="26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45100" y="1412062"/>
            <a:ext cx="266071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/>
            </a:lvl1pPr>
          </a:lstStyle>
          <a:p>
            <a:r>
              <a:rPr lang="fr-FR" dirty="0"/>
              <a:t>Nœud de Mantes – 4e voie</a:t>
            </a:r>
          </a:p>
          <a:p>
            <a:r>
              <a:rPr lang="fr-FR" dirty="0"/>
              <a:t>(en partie traité par EOLE)</a:t>
            </a:r>
          </a:p>
        </p:txBody>
      </p:sp>
      <p:cxnSp>
        <p:nvCxnSpPr>
          <p:cNvPr id="25" name="Connecteur droit 24"/>
          <p:cNvCxnSpPr>
            <a:stCxn id="23" idx="0"/>
            <a:endCxn id="24" idx="2"/>
          </p:cNvCxnSpPr>
          <p:nvPr/>
        </p:nvCxnSpPr>
        <p:spPr>
          <a:xfrm flipH="1" flipV="1">
            <a:off x="1475460" y="1996837"/>
            <a:ext cx="582844" cy="1118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èche droite 28"/>
          <p:cNvSpPr/>
          <p:nvPr/>
        </p:nvSpPr>
        <p:spPr>
          <a:xfrm rot="19627211" flipV="1">
            <a:off x="7255672" y="4043490"/>
            <a:ext cx="799457" cy="212864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 droite 29"/>
          <p:cNvSpPr/>
          <p:nvPr/>
        </p:nvSpPr>
        <p:spPr>
          <a:xfrm rot="19627211" flipV="1">
            <a:off x="8766619" y="4948794"/>
            <a:ext cx="350143" cy="192387"/>
          </a:xfrm>
          <a:prstGeom prst="right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6509008" y="1412062"/>
            <a:ext cx="229278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/>
            </a:lvl1pPr>
          </a:lstStyle>
          <a:p>
            <a:r>
              <a:rPr lang="fr-FR" dirty="0"/>
              <a:t>Jonctions inter-secteurs</a:t>
            </a:r>
          </a:p>
        </p:txBody>
      </p:sp>
      <p:cxnSp>
        <p:nvCxnSpPr>
          <p:cNvPr id="32" name="Connecteur droit 31"/>
          <p:cNvCxnSpPr>
            <a:stCxn id="29" idx="3"/>
            <a:endCxn id="31" idx="2"/>
          </p:cNvCxnSpPr>
          <p:nvPr/>
        </p:nvCxnSpPr>
        <p:spPr>
          <a:xfrm flipH="1" flipV="1">
            <a:off x="7655400" y="1996837"/>
            <a:ext cx="335697" cy="19360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30" idx="3"/>
            <a:endCxn id="31" idx="2"/>
          </p:cNvCxnSpPr>
          <p:nvPr/>
        </p:nvCxnSpPr>
        <p:spPr>
          <a:xfrm flipH="1" flipV="1">
            <a:off x="7655400" y="1996837"/>
            <a:ext cx="1433317" cy="2953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79512" y="908720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Décomposition</a:t>
            </a:r>
          </a:p>
        </p:txBody>
      </p:sp>
      <p:sp>
        <p:nvSpPr>
          <p:cNvPr id="47" name="Titre 1"/>
          <p:cNvSpPr txBox="1">
            <a:spLocks/>
          </p:cNvSpPr>
          <p:nvPr/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fr-FR" kern="0" dirty="0"/>
              <a:t>Ile-de-France</a:t>
            </a:r>
          </a:p>
        </p:txBody>
      </p:sp>
      <p:grpSp>
        <p:nvGrpSpPr>
          <p:cNvPr id="37" name="Groupe 36"/>
          <p:cNvGrpSpPr/>
          <p:nvPr/>
        </p:nvGrpSpPr>
        <p:grpSpPr>
          <a:xfrm>
            <a:off x="7261923" y="5085550"/>
            <a:ext cx="1943552" cy="1583810"/>
            <a:chOff x="7261923" y="5085550"/>
            <a:chExt cx="1943552" cy="1583810"/>
          </a:xfrm>
        </p:grpSpPr>
        <p:sp>
          <p:nvSpPr>
            <p:cNvPr id="35" name="Ellipse 34"/>
            <p:cNvSpPr/>
            <p:nvPr/>
          </p:nvSpPr>
          <p:spPr>
            <a:xfrm rot="2035785">
              <a:off x="8578974" y="5085550"/>
              <a:ext cx="626501" cy="357855"/>
            </a:xfrm>
            <a:prstGeom prst="ellipse">
              <a:avLst/>
            </a:prstGeom>
            <a:solidFill>
              <a:schemeClr val="accent6">
                <a:lumMod val="75000"/>
                <a:alpha val="26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7261923" y="6084585"/>
              <a:ext cx="1826793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600"/>
              </a:lvl1pPr>
            </a:lstStyle>
            <a:p>
              <a:r>
                <a:rPr lang="fr-FR" dirty="0"/>
                <a:t>Saint-Lazare</a:t>
              </a:r>
            </a:p>
            <a:p>
              <a:r>
                <a:rPr lang="fr-FR" dirty="0"/>
                <a:t>Batignolles</a:t>
              </a:r>
            </a:p>
          </p:txBody>
        </p:sp>
        <p:cxnSp>
          <p:nvCxnSpPr>
            <p:cNvPr id="5" name="Connecteur droit 4"/>
            <p:cNvCxnSpPr>
              <a:stCxn id="35" idx="4"/>
              <a:endCxn id="36" idx="0"/>
            </p:cNvCxnSpPr>
            <p:nvPr/>
          </p:nvCxnSpPr>
          <p:spPr bwMode="auto">
            <a:xfrm flipH="1">
              <a:off x="8175320" y="5412938"/>
              <a:ext cx="617032" cy="6716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7600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9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4" name="Titre 1"/>
          <p:cNvSpPr txBox="1">
            <a:spLocks/>
          </p:cNvSpPr>
          <p:nvPr/>
        </p:nvSpPr>
        <p:spPr bwMode="gray">
          <a:xfrm>
            <a:off x="1065213" y="0"/>
            <a:ext cx="73929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fr-FR" kern="0" dirty="0"/>
              <a:t>Ile-de-France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9512" y="94065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Enjeux particuliers des gares en Ile-de-France :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412776"/>
            <a:ext cx="885698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0863" lvl="1" indent="-238125"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/>
            </a:pPr>
            <a:r>
              <a:rPr lang="fr-FR" sz="2000" b="1" dirty="0"/>
              <a:t>Une réalisation qui n’est pas envisagée en première priorité, mais des mesures conservatoires à prendre </a:t>
            </a:r>
          </a:p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/>
            </a:pPr>
            <a:r>
              <a:rPr lang="fr-FR" sz="2000" b="1" dirty="0"/>
              <a:t>Confluence :</a:t>
            </a:r>
          </a:p>
          <a:p>
            <a:pPr marL="1055688" lvl="2" indent="-285750" fontAlgn="base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SzPct val="90000"/>
              <a:buFont typeface="Arial" pitchFamily="34" charset="0"/>
              <a:buChar char="•"/>
              <a:defRPr/>
            </a:pPr>
            <a:r>
              <a:rPr lang="fr-FR" sz="2000" dirty="0"/>
              <a:t>Fonctionnalités (question des trains inter-secteurs)</a:t>
            </a:r>
          </a:p>
          <a:p>
            <a:pPr marL="1055688" lvl="2" indent="-285750" fontAlgn="base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SzPct val="90000"/>
              <a:buFont typeface="Arial" pitchFamily="34" charset="0"/>
              <a:buChar char="•"/>
              <a:defRPr/>
            </a:pPr>
            <a:r>
              <a:rPr lang="fr-FR" sz="2000" dirty="0"/>
              <a:t>Faisabilité, conditions d‘implantation, mesures conservatoires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0"/>
          <a:stretch/>
        </p:blipFill>
        <p:spPr>
          <a:xfrm>
            <a:off x="4499992" y="4449170"/>
            <a:ext cx="4572000" cy="2292198"/>
          </a:xfrm>
          <a:prstGeom prst="rect">
            <a:avLst/>
          </a:prstGeom>
        </p:spPr>
      </p:pic>
      <p:sp>
        <p:nvSpPr>
          <p:cNvPr id="11" name="Forme libre 10"/>
          <p:cNvSpPr/>
          <p:nvPr/>
        </p:nvSpPr>
        <p:spPr bwMode="auto">
          <a:xfrm>
            <a:off x="4591049" y="4669218"/>
            <a:ext cx="2181225" cy="899199"/>
          </a:xfrm>
          <a:custGeom>
            <a:avLst/>
            <a:gdLst>
              <a:gd name="connsiteX0" fmla="*/ 0 w 2152650"/>
              <a:gd name="connsiteY0" fmla="*/ 0 h 728663"/>
              <a:gd name="connsiteX1" fmla="*/ 2152650 w 2152650"/>
              <a:gd name="connsiteY1" fmla="*/ 728663 h 728663"/>
              <a:gd name="connsiteX0" fmla="*/ 0 w 2152650"/>
              <a:gd name="connsiteY0" fmla="*/ 0 h 747713"/>
              <a:gd name="connsiteX1" fmla="*/ 1195388 w 2152650"/>
              <a:gd name="connsiteY1" fmla="*/ 747713 h 747713"/>
              <a:gd name="connsiteX2" fmla="*/ 2152650 w 2152650"/>
              <a:gd name="connsiteY2" fmla="*/ 728663 h 747713"/>
              <a:gd name="connsiteX0" fmla="*/ 0 w 2152650"/>
              <a:gd name="connsiteY0" fmla="*/ 0 h 747713"/>
              <a:gd name="connsiteX1" fmla="*/ 557213 w 2152650"/>
              <a:gd name="connsiteY1" fmla="*/ 371475 h 747713"/>
              <a:gd name="connsiteX2" fmla="*/ 1195388 w 2152650"/>
              <a:gd name="connsiteY2" fmla="*/ 747713 h 747713"/>
              <a:gd name="connsiteX3" fmla="*/ 2152650 w 2152650"/>
              <a:gd name="connsiteY3" fmla="*/ 728663 h 747713"/>
              <a:gd name="connsiteX0" fmla="*/ 0 w 2152650"/>
              <a:gd name="connsiteY0" fmla="*/ 0 h 767265"/>
              <a:gd name="connsiteX1" fmla="*/ 557213 w 2152650"/>
              <a:gd name="connsiteY1" fmla="*/ 371475 h 767265"/>
              <a:gd name="connsiteX2" fmla="*/ 1195388 w 2152650"/>
              <a:gd name="connsiteY2" fmla="*/ 747713 h 767265"/>
              <a:gd name="connsiteX3" fmla="*/ 2152650 w 2152650"/>
              <a:gd name="connsiteY3" fmla="*/ 728663 h 767265"/>
              <a:gd name="connsiteX0" fmla="*/ 0 w 2152650"/>
              <a:gd name="connsiteY0" fmla="*/ 0 h 763468"/>
              <a:gd name="connsiteX1" fmla="*/ 557213 w 2152650"/>
              <a:gd name="connsiteY1" fmla="*/ 371475 h 763468"/>
              <a:gd name="connsiteX2" fmla="*/ 1247776 w 2152650"/>
              <a:gd name="connsiteY2" fmla="*/ 742950 h 763468"/>
              <a:gd name="connsiteX3" fmla="*/ 2152650 w 2152650"/>
              <a:gd name="connsiteY3" fmla="*/ 728663 h 763468"/>
              <a:gd name="connsiteX0" fmla="*/ 0 w 2152650"/>
              <a:gd name="connsiteY0" fmla="*/ 0 h 790273"/>
              <a:gd name="connsiteX1" fmla="*/ 557213 w 2152650"/>
              <a:gd name="connsiteY1" fmla="*/ 371475 h 790273"/>
              <a:gd name="connsiteX2" fmla="*/ 1247776 w 2152650"/>
              <a:gd name="connsiteY2" fmla="*/ 742950 h 790273"/>
              <a:gd name="connsiteX3" fmla="*/ 1671638 w 2152650"/>
              <a:gd name="connsiteY3" fmla="*/ 785813 h 790273"/>
              <a:gd name="connsiteX4" fmla="*/ 2152650 w 2152650"/>
              <a:gd name="connsiteY4" fmla="*/ 728663 h 790273"/>
              <a:gd name="connsiteX0" fmla="*/ 0 w 2152650"/>
              <a:gd name="connsiteY0" fmla="*/ 0 h 810084"/>
              <a:gd name="connsiteX1" fmla="*/ 557213 w 2152650"/>
              <a:gd name="connsiteY1" fmla="*/ 371475 h 810084"/>
              <a:gd name="connsiteX2" fmla="*/ 1247776 w 2152650"/>
              <a:gd name="connsiteY2" fmla="*/ 742950 h 810084"/>
              <a:gd name="connsiteX3" fmla="*/ 1671638 w 2152650"/>
              <a:gd name="connsiteY3" fmla="*/ 809626 h 810084"/>
              <a:gd name="connsiteX4" fmla="*/ 2152650 w 2152650"/>
              <a:gd name="connsiteY4" fmla="*/ 728663 h 810084"/>
              <a:gd name="connsiteX0" fmla="*/ 0 w 2152650"/>
              <a:gd name="connsiteY0" fmla="*/ 0 h 810084"/>
              <a:gd name="connsiteX1" fmla="*/ 557213 w 2152650"/>
              <a:gd name="connsiteY1" fmla="*/ 371475 h 810084"/>
              <a:gd name="connsiteX2" fmla="*/ 1247776 w 2152650"/>
              <a:gd name="connsiteY2" fmla="*/ 742950 h 810084"/>
              <a:gd name="connsiteX3" fmla="*/ 1671638 w 2152650"/>
              <a:gd name="connsiteY3" fmla="*/ 809626 h 810084"/>
              <a:gd name="connsiteX4" fmla="*/ 2152650 w 2152650"/>
              <a:gd name="connsiteY4" fmla="*/ 728663 h 810084"/>
              <a:gd name="connsiteX0" fmla="*/ 0 w 2152650"/>
              <a:gd name="connsiteY0" fmla="*/ 0 h 814086"/>
              <a:gd name="connsiteX1" fmla="*/ 557213 w 2152650"/>
              <a:gd name="connsiteY1" fmla="*/ 371475 h 814086"/>
              <a:gd name="connsiteX2" fmla="*/ 1247776 w 2152650"/>
              <a:gd name="connsiteY2" fmla="*/ 766763 h 814086"/>
              <a:gd name="connsiteX3" fmla="*/ 1671638 w 2152650"/>
              <a:gd name="connsiteY3" fmla="*/ 809626 h 814086"/>
              <a:gd name="connsiteX4" fmla="*/ 2152650 w 2152650"/>
              <a:gd name="connsiteY4" fmla="*/ 728663 h 814086"/>
              <a:gd name="connsiteX0" fmla="*/ 0 w 2152650"/>
              <a:gd name="connsiteY0" fmla="*/ 0 h 852650"/>
              <a:gd name="connsiteX1" fmla="*/ 557213 w 2152650"/>
              <a:gd name="connsiteY1" fmla="*/ 371475 h 852650"/>
              <a:gd name="connsiteX2" fmla="*/ 1247776 w 2152650"/>
              <a:gd name="connsiteY2" fmla="*/ 766763 h 852650"/>
              <a:gd name="connsiteX3" fmla="*/ 1666875 w 2152650"/>
              <a:gd name="connsiteY3" fmla="*/ 852489 h 852650"/>
              <a:gd name="connsiteX4" fmla="*/ 2152650 w 2152650"/>
              <a:gd name="connsiteY4" fmla="*/ 728663 h 852650"/>
              <a:gd name="connsiteX0" fmla="*/ 0 w 2152650"/>
              <a:gd name="connsiteY0" fmla="*/ 0 h 863235"/>
              <a:gd name="connsiteX1" fmla="*/ 557213 w 2152650"/>
              <a:gd name="connsiteY1" fmla="*/ 371475 h 863235"/>
              <a:gd name="connsiteX2" fmla="*/ 1338263 w 2152650"/>
              <a:gd name="connsiteY2" fmla="*/ 823913 h 863235"/>
              <a:gd name="connsiteX3" fmla="*/ 1666875 w 2152650"/>
              <a:gd name="connsiteY3" fmla="*/ 852489 h 863235"/>
              <a:gd name="connsiteX4" fmla="*/ 2152650 w 2152650"/>
              <a:gd name="connsiteY4" fmla="*/ 728663 h 863235"/>
              <a:gd name="connsiteX0" fmla="*/ 0 w 2152650"/>
              <a:gd name="connsiteY0" fmla="*/ 0 h 865618"/>
              <a:gd name="connsiteX1" fmla="*/ 557213 w 2152650"/>
              <a:gd name="connsiteY1" fmla="*/ 371475 h 865618"/>
              <a:gd name="connsiteX2" fmla="*/ 1338263 w 2152650"/>
              <a:gd name="connsiteY2" fmla="*/ 823913 h 865618"/>
              <a:gd name="connsiteX3" fmla="*/ 1700213 w 2152650"/>
              <a:gd name="connsiteY3" fmla="*/ 857252 h 865618"/>
              <a:gd name="connsiteX4" fmla="*/ 2152650 w 2152650"/>
              <a:gd name="connsiteY4" fmla="*/ 728663 h 865618"/>
              <a:gd name="connsiteX0" fmla="*/ 0 w 2152650"/>
              <a:gd name="connsiteY0" fmla="*/ 0 h 865618"/>
              <a:gd name="connsiteX1" fmla="*/ 557213 w 2152650"/>
              <a:gd name="connsiteY1" fmla="*/ 371475 h 865618"/>
              <a:gd name="connsiteX2" fmla="*/ 1338263 w 2152650"/>
              <a:gd name="connsiteY2" fmla="*/ 823913 h 865618"/>
              <a:gd name="connsiteX3" fmla="*/ 1700213 w 2152650"/>
              <a:gd name="connsiteY3" fmla="*/ 857252 h 865618"/>
              <a:gd name="connsiteX4" fmla="*/ 2152650 w 2152650"/>
              <a:gd name="connsiteY4" fmla="*/ 728663 h 865618"/>
              <a:gd name="connsiteX0" fmla="*/ 0 w 2152650"/>
              <a:gd name="connsiteY0" fmla="*/ 0 h 875386"/>
              <a:gd name="connsiteX1" fmla="*/ 557213 w 2152650"/>
              <a:gd name="connsiteY1" fmla="*/ 371475 h 875386"/>
              <a:gd name="connsiteX2" fmla="*/ 1338263 w 2152650"/>
              <a:gd name="connsiteY2" fmla="*/ 823913 h 875386"/>
              <a:gd name="connsiteX3" fmla="*/ 1700213 w 2152650"/>
              <a:gd name="connsiteY3" fmla="*/ 857252 h 875386"/>
              <a:gd name="connsiteX4" fmla="*/ 2152650 w 2152650"/>
              <a:gd name="connsiteY4" fmla="*/ 728663 h 875386"/>
              <a:gd name="connsiteX0" fmla="*/ 0 w 2181225"/>
              <a:gd name="connsiteY0" fmla="*/ 0 h 899199"/>
              <a:gd name="connsiteX1" fmla="*/ 585788 w 2181225"/>
              <a:gd name="connsiteY1" fmla="*/ 395288 h 899199"/>
              <a:gd name="connsiteX2" fmla="*/ 1366838 w 2181225"/>
              <a:gd name="connsiteY2" fmla="*/ 847726 h 899199"/>
              <a:gd name="connsiteX3" fmla="*/ 1728788 w 2181225"/>
              <a:gd name="connsiteY3" fmla="*/ 881065 h 899199"/>
              <a:gd name="connsiteX4" fmla="*/ 2181225 w 2181225"/>
              <a:gd name="connsiteY4" fmla="*/ 752476 h 89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899199">
                <a:moveTo>
                  <a:pt x="0" y="0"/>
                </a:moveTo>
                <a:cubicBezTo>
                  <a:pt x="93663" y="59531"/>
                  <a:pt x="386557" y="270669"/>
                  <a:pt x="585788" y="395288"/>
                </a:cubicBezTo>
                <a:cubicBezTo>
                  <a:pt x="785019" y="519907"/>
                  <a:pt x="1182688" y="783432"/>
                  <a:pt x="1366838" y="847726"/>
                </a:cubicBezTo>
                <a:cubicBezTo>
                  <a:pt x="1550988" y="912020"/>
                  <a:pt x="1582739" y="907258"/>
                  <a:pt x="1728788" y="881065"/>
                </a:cubicBezTo>
                <a:cubicBezTo>
                  <a:pt x="1870075" y="854871"/>
                  <a:pt x="1989931" y="809626"/>
                  <a:pt x="2181225" y="752476"/>
                </a:cubicBezTo>
              </a:path>
            </a:pathLst>
          </a:cu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3284984"/>
            <a:ext cx="8280920" cy="1323439"/>
          </a:xfrm>
          <a:prstGeom prst="rect">
            <a:avLst/>
          </a:prstGeom>
          <a:solidFill>
            <a:srgbClr val="ECEEEF"/>
          </a:solidFill>
        </p:spPr>
        <p:txBody>
          <a:bodyPr wrap="square" rtlCol="0">
            <a:spAutoFit/>
          </a:bodyPr>
          <a:lstStyle/>
          <a:p>
            <a:pPr marL="550863" lvl="1" indent="-238125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/>
            </a:pPr>
            <a:r>
              <a:rPr lang="fr-FR" sz="2000" b="1" dirty="0"/>
              <a:t>Nanterre - La Défense :</a:t>
            </a:r>
          </a:p>
          <a:p>
            <a:pPr marL="1055688" lvl="2" indent="-285750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SzPct val="90000"/>
              <a:buFont typeface="Arial" pitchFamily="34" charset="0"/>
              <a:buChar char="•"/>
              <a:defRPr/>
            </a:pPr>
            <a:r>
              <a:rPr lang="fr-FR" sz="2000" dirty="0"/>
              <a:t>Fonctionnalités</a:t>
            </a:r>
          </a:p>
          <a:p>
            <a:pPr marL="1055688" lvl="2" indent="-285750">
              <a:lnSpc>
                <a:spcPct val="95000"/>
              </a:lnSpc>
              <a:spcBef>
                <a:spcPts val="0"/>
              </a:spcBef>
              <a:spcAft>
                <a:spcPct val="10000"/>
              </a:spcAft>
              <a:buSzPct val="90000"/>
              <a:buFont typeface="Arial" pitchFamily="34" charset="0"/>
              <a:buChar char="•"/>
              <a:defRPr/>
            </a:pPr>
            <a:r>
              <a:rPr lang="fr-FR" sz="2000" dirty="0"/>
              <a:t>Faisabilité, conditions d‘implantation, mesures conservatoires, contraintes croisées LNPN / projet urbain</a:t>
            </a:r>
            <a:r>
              <a:rPr lang="fr-FR" sz="2000" b="1" dirty="0"/>
              <a:t>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2124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0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241136" y="2115876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60"/>
          <p:cNvSpPr/>
          <p:nvPr/>
        </p:nvSpPr>
        <p:spPr bwMode="auto">
          <a:xfrm>
            <a:off x="1240987" y="2115876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22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156984" y="2734158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378052" y="4519793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742970" y="5992227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3821949" y="3660987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722731" y="5405141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269696" y="2806166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521938" y="4562276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041166" y="6046201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919852" y="371496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4822744" y="5468645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4716827" y="3213750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9" name="Forme libre 78"/>
          <p:cNvSpPr/>
          <p:nvPr/>
        </p:nvSpPr>
        <p:spPr bwMode="auto">
          <a:xfrm>
            <a:off x="4170662" y="2348880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35496" y="1170050"/>
            <a:ext cx="9106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Les zones de passage entre Mantes et Evreux</a:t>
            </a:r>
          </a:p>
        </p:txBody>
      </p:sp>
      <p:sp>
        <p:nvSpPr>
          <p:cNvPr id="42" name="Forme libre 41"/>
          <p:cNvSpPr/>
          <p:nvPr/>
        </p:nvSpPr>
        <p:spPr bwMode="auto">
          <a:xfrm>
            <a:off x="6889525" y="5478610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3" name="Ellipse 42"/>
          <p:cNvSpPr/>
          <p:nvPr/>
        </p:nvSpPr>
        <p:spPr bwMode="auto">
          <a:xfrm>
            <a:off x="6644696" y="5345369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4" name="Forme libre 43"/>
          <p:cNvSpPr/>
          <p:nvPr/>
        </p:nvSpPr>
        <p:spPr bwMode="auto">
          <a:xfrm>
            <a:off x="5354860" y="5164521"/>
            <a:ext cx="1320244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9748"/>
              <a:gd name="connsiteY0" fmla="*/ 1963331 h 3375324"/>
              <a:gd name="connsiteX1" fmla="*/ 205549 w 749748"/>
              <a:gd name="connsiteY1" fmla="*/ 0 h 3375324"/>
              <a:gd name="connsiteX2" fmla="*/ 619229 w 749748"/>
              <a:gd name="connsiteY2" fmla="*/ 2747084 h 3375324"/>
              <a:gd name="connsiteX3" fmla="*/ 749748 w 749748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748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24819" y="3250658"/>
                  <a:pt x="749748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5343940" y="3861048"/>
            <a:ext cx="1820348" cy="1868925"/>
            <a:chOff x="5372073" y="3075817"/>
            <a:chExt cx="1820348" cy="1868925"/>
          </a:xfrm>
        </p:grpSpPr>
        <p:sp>
          <p:nvSpPr>
            <p:cNvPr id="38" name="Ellipse 37"/>
            <p:cNvSpPr/>
            <p:nvPr/>
          </p:nvSpPr>
          <p:spPr bwMode="auto">
            <a:xfrm rot="910478">
              <a:off x="5372073" y="4115296"/>
              <a:ext cx="1615628" cy="829446"/>
            </a:xfrm>
            <a:prstGeom prst="ellipse">
              <a:avLst/>
            </a:prstGeom>
            <a:solidFill>
              <a:schemeClr val="accent1">
                <a:alpha val="24000"/>
              </a:schemeClr>
            </a:solidFill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6091906" y="3075817"/>
              <a:ext cx="1100515" cy="5847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/>
                <a:t>Mantes - Evreux</a:t>
              </a:r>
            </a:p>
          </p:txBody>
        </p:sp>
        <p:cxnSp>
          <p:nvCxnSpPr>
            <p:cNvPr id="40" name="Connecteur droit 39"/>
            <p:cNvCxnSpPr>
              <a:stCxn id="38" idx="0"/>
              <a:endCxn id="39" idx="2"/>
            </p:cNvCxnSpPr>
            <p:nvPr/>
          </p:nvCxnSpPr>
          <p:spPr bwMode="auto">
            <a:xfrm flipV="1">
              <a:off x="6288446" y="3660592"/>
              <a:ext cx="353718" cy="46916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98668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u numéro de diapositive 4"/>
          <p:cNvSpPr txBox="1">
            <a:spLocks noGrp="1"/>
          </p:cNvSpPr>
          <p:nvPr/>
        </p:nvSpPr>
        <p:spPr bwMode="auto">
          <a:xfrm>
            <a:off x="3955133" y="6246683"/>
            <a:ext cx="84613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5EB9A40-5465-4028-ABB0-F97EF90B96E9}" type="slidenum">
              <a:rPr lang="fr-FR" sz="1200">
                <a:solidFill>
                  <a:srgbClr val="000000"/>
                </a:solidFill>
              </a:rPr>
              <a:pPr algn="r"/>
              <a:t>23</a:t>
            </a:fld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gray">
          <a:xfrm>
            <a:off x="1101998" y="-1488"/>
            <a:ext cx="734258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dirty="0"/>
              <a:t>Mantes -Evreux</a:t>
            </a:r>
          </a:p>
        </p:txBody>
      </p:sp>
      <p:sp>
        <p:nvSpPr>
          <p:cNvPr id="19" name="Rectangle 65"/>
          <p:cNvSpPr>
            <a:spLocks noChangeArrowheads="1"/>
          </p:cNvSpPr>
          <p:nvPr/>
        </p:nvSpPr>
        <p:spPr bwMode="auto">
          <a:xfrm>
            <a:off x="251521" y="1437357"/>
            <a:ext cx="8193061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fr-FR" sz="2200" b="1" dirty="0"/>
              <a:t>Enjeux :</a:t>
            </a:r>
          </a:p>
          <a:p>
            <a:pPr marL="628650" lvl="1" indent="-171450">
              <a:spcBef>
                <a:spcPts val="1200"/>
              </a:spcBef>
              <a:buFontTx/>
              <a:buChar char="-"/>
            </a:pPr>
            <a:r>
              <a:rPr lang="fr-FR" b="1" dirty="0"/>
              <a:t>Rechercher une zone de passage préférentielle</a:t>
            </a:r>
          </a:p>
          <a:p>
            <a:pPr marL="628650" lvl="1" indent="-171450">
              <a:spcBef>
                <a:spcPts val="1200"/>
              </a:spcBef>
              <a:buFontTx/>
              <a:buChar char="-"/>
            </a:pPr>
            <a:r>
              <a:rPr lang="fr-FR" b="1" dirty="0"/>
              <a:t>Préserver l’avenir : évaluer en quoi les choix sur la section Mantes – Evreux influent sur les potentialités des sections ultérieures</a:t>
            </a:r>
          </a:p>
          <a:p>
            <a:pPr marL="628650" lvl="1" indent="-171450">
              <a:spcBef>
                <a:spcPts val="1200"/>
              </a:spcBef>
              <a:buFontTx/>
              <a:buChar char="-"/>
            </a:pPr>
            <a:r>
              <a:rPr lang="fr-FR" b="1" dirty="0"/>
              <a:t>Identifier les conditions de desserte de l’agglomération d’Evreux</a:t>
            </a:r>
          </a:p>
          <a:p>
            <a:pPr lvl="1">
              <a:spcBef>
                <a:spcPts val="1200"/>
              </a:spcBef>
            </a:pPr>
            <a:endParaRPr lang="fr-FR" sz="2200" b="1" dirty="0"/>
          </a:p>
          <a:p>
            <a:pPr marL="742950" lvl="1" indent="-285750">
              <a:spcBef>
                <a:spcPts val="600"/>
              </a:spcBef>
              <a:buFontTx/>
              <a:buChar char="-"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120056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0" y="5578078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0" name="Picture 7" descr="LNPN_2012_04_13_CARTE_Paris-LeHavre_Enveloppe_140dpi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5"/>
          <a:stretch/>
        </p:blipFill>
        <p:spPr bwMode="auto">
          <a:xfrm>
            <a:off x="1241136" y="2115876"/>
            <a:ext cx="7632700" cy="436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60"/>
          <p:cNvSpPr/>
          <p:nvPr/>
        </p:nvSpPr>
        <p:spPr bwMode="auto">
          <a:xfrm>
            <a:off x="1240987" y="2115876"/>
            <a:ext cx="7632849" cy="4362888"/>
          </a:xfrm>
          <a:prstGeom prst="rect">
            <a:avLst/>
          </a:prstGeom>
          <a:solidFill>
            <a:schemeClr val="bg1"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873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000875" y="6521450"/>
            <a:ext cx="2133600" cy="47625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F2426A-B46C-4CBD-A7FC-B403D30F86E0}" type="slidenum">
              <a:rPr lang="fr-FR" baseline="0" smtClean="0"/>
              <a:pPr eaLnBrk="1" hangingPunct="1"/>
              <a:t>24</a:t>
            </a:fld>
            <a:endParaRPr lang="fr-FR" baseline="0"/>
          </a:p>
        </p:txBody>
      </p:sp>
      <p:grpSp>
        <p:nvGrpSpPr>
          <p:cNvPr id="69" name="Group 62"/>
          <p:cNvGrpSpPr>
            <a:grpSpLocks/>
          </p:cNvGrpSpPr>
          <p:nvPr/>
        </p:nvGrpSpPr>
        <p:grpSpPr bwMode="auto">
          <a:xfrm>
            <a:off x="1156984" y="2734158"/>
            <a:ext cx="957262" cy="320675"/>
            <a:chOff x="2053" y="1931"/>
            <a:chExt cx="603" cy="202"/>
          </a:xfrm>
        </p:grpSpPr>
        <p:sp>
          <p:nvSpPr>
            <p:cNvPr id="109" name="Rectangle 63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Rectangle 64"/>
            <p:cNvSpPr>
              <a:spLocks noChangeArrowheads="1"/>
            </p:cNvSpPr>
            <p:nvPr/>
          </p:nvSpPr>
          <p:spPr bwMode="auto">
            <a:xfrm>
              <a:off x="2053" y="1931"/>
              <a:ext cx="60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66"/>
          <p:cNvGrpSpPr>
            <a:grpSpLocks/>
          </p:cNvGrpSpPr>
          <p:nvPr/>
        </p:nvGrpSpPr>
        <p:grpSpPr bwMode="auto">
          <a:xfrm>
            <a:off x="378052" y="4519793"/>
            <a:ext cx="667643" cy="320675"/>
            <a:chOff x="1544" y="2858"/>
            <a:chExt cx="602" cy="202"/>
          </a:xfrm>
        </p:grpSpPr>
        <p:sp>
          <p:nvSpPr>
            <p:cNvPr id="107" name="Rectangle 67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Rectangle 68"/>
            <p:cNvSpPr>
              <a:spLocks noChangeArrowheads="1"/>
            </p:cNvSpPr>
            <p:nvPr/>
          </p:nvSpPr>
          <p:spPr bwMode="auto">
            <a:xfrm>
              <a:off x="1544" y="2858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7742970" y="5992227"/>
            <a:ext cx="955675" cy="320675"/>
            <a:chOff x="5023" y="3577"/>
            <a:chExt cx="602" cy="202"/>
          </a:xfrm>
        </p:grpSpPr>
        <p:sp>
          <p:nvSpPr>
            <p:cNvPr id="105" name="Rectangle 75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Rectangle 76"/>
            <p:cNvSpPr>
              <a:spLocks noChangeArrowheads="1"/>
            </p:cNvSpPr>
            <p:nvPr/>
          </p:nvSpPr>
          <p:spPr bwMode="auto">
            <a:xfrm>
              <a:off x="5023" y="3577"/>
              <a:ext cx="602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8"/>
          <p:cNvGrpSpPr>
            <a:grpSpLocks/>
          </p:cNvGrpSpPr>
          <p:nvPr/>
        </p:nvGrpSpPr>
        <p:grpSpPr bwMode="auto">
          <a:xfrm>
            <a:off x="3821949" y="3660987"/>
            <a:ext cx="735012" cy="320675"/>
            <a:chOff x="4277" y="2070"/>
            <a:chExt cx="463" cy="202"/>
          </a:xfrm>
        </p:grpSpPr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4277" y="2070"/>
              <a:ext cx="463" cy="20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4722731" y="5405141"/>
            <a:ext cx="809625" cy="322263"/>
            <a:chOff x="3820" y="3284"/>
            <a:chExt cx="510" cy="203"/>
          </a:xfrm>
        </p:grpSpPr>
        <p:sp>
          <p:nvSpPr>
            <p:cNvPr id="101" name="Rectangle 83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Rectangle 84"/>
            <p:cNvSpPr>
              <a:spLocks noChangeArrowheads="1"/>
            </p:cNvSpPr>
            <p:nvPr/>
          </p:nvSpPr>
          <p:spPr bwMode="auto">
            <a:xfrm>
              <a:off x="3820" y="3284"/>
              <a:ext cx="510" cy="20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65"/>
          <p:cNvSpPr>
            <a:spLocks noChangeArrowheads="1"/>
          </p:cNvSpPr>
          <p:nvPr/>
        </p:nvSpPr>
        <p:spPr bwMode="auto">
          <a:xfrm>
            <a:off x="1269696" y="2806166"/>
            <a:ext cx="719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Le Havre</a:t>
            </a:r>
            <a:endParaRPr lang="fr-FR"/>
          </a:p>
        </p:txBody>
      </p: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521938" y="4562276"/>
            <a:ext cx="423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Caen</a:t>
            </a:r>
            <a:endParaRPr lang="fr-FR" dirty="0"/>
          </a:p>
        </p:txBody>
      </p:sp>
      <p:sp>
        <p:nvSpPr>
          <p:cNvPr id="76" name="Rectangle 77"/>
          <p:cNvSpPr>
            <a:spLocks noChangeArrowheads="1"/>
          </p:cNvSpPr>
          <p:nvPr/>
        </p:nvSpPr>
        <p:spPr bwMode="auto">
          <a:xfrm>
            <a:off x="8041166" y="6046201"/>
            <a:ext cx="4048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Paris</a:t>
            </a:r>
            <a:endParaRPr lang="fr-FR" dirty="0"/>
          </a:p>
        </p:txBody>
      </p:sp>
      <p:sp>
        <p:nvSpPr>
          <p:cNvPr id="77" name="Rectangle 81"/>
          <p:cNvSpPr>
            <a:spLocks noChangeArrowheads="1"/>
          </p:cNvSpPr>
          <p:nvPr/>
        </p:nvSpPr>
        <p:spPr bwMode="auto">
          <a:xfrm>
            <a:off x="3919852" y="3714962"/>
            <a:ext cx="5222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Rouen</a:t>
            </a:r>
            <a:endParaRPr lang="fr-FR" dirty="0"/>
          </a:p>
        </p:txBody>
      </p:sp>
      <p:sp>
        <p:nvSpPr>
          <p:cNvPr id="78" name="Rectangle 85"/>
          <p:cNvSpPr>
            <a:spLocks noChangeArrowheads="1"/>
          </p:cNvSpPr>
          <p:nvPr/>
        </p:nvSpPr>
        <p:spPr bwMode="auto">
          <a:xfrm>
            <a:off x="4822744" y="5468645"/>
            <a:ext cx="552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Evreux</a:t>
            </a:r>
            <a:endParaRPr lang="fr-FR" dirty="0"/>
          </a:p>
        </p:txBody>
      </p:sp>
      <p:sp>
        <p:nvSpPr>
          <p:cNvPr id="80" name="Ellipse 79"/>
          <p:cNvSpPr/>
          <p:nvPr/>
        </p:nvSpPr>
        <p:spPr bwMode="auto">
          <a:xfrm>
            <a:off x="4716827" y="3289408"/>
            <a:ext cx="320993" cy="328137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9" name="Forme libre 78"/>
          <p:cNvSpPr/>
          <p:nvPr/>
        </p:nvSpPr>
        <p:spPr bwMode="auto">
          <a:xfrm>
            <a:off x="4170662" y="2424538"/>
            <a:ext cx="742767" cy="1062508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79366"/>
              <a:gd name="connsiteY0" fmla="*/ 0 h 1098573"/>
              <a:gd name="connsiteX1" fmla="*/ 779366 w 779366"/>
              <a:gd name="connsiteY1" fmla="*/ 1098573 h 1098573"/>
              <a:gd name="connsiteX2" fmla="*/ 779366 w 779366"/>
              <a:gd name="connsiteY2" fmla="*/ 1098573 h 109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66" h="1098573">
                <a:moveTo>
                  <a:pt x="0" y="0"/>
                </a:moveTo>
                <a:lnTo>
                  <a:pt x="779366" y="1098573"/>
                </a:lnTo>
                <a:lnTo>
                  <a:pt x="779366" y="1098573"/>
                </a:lnTo>
              </a:path>
            </a:pathLst>
          </a:custGeom>
          <a:solidFill>
            <a:srgbClr val="002060"/>
          </a:solidFill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159382" y="1170050"/>
            <a:ext cx="8825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Les zones de passage entre Rouen et Yvetot</a:t>
            </a:r>
          </a:p>
        </p:txBody>
      </p:sp>
      <p:grpSp>
        <p:nvGrpSpPr>
          <p:cNvPr id="38" name="Groupe 37"/>
          <p:cNvGrpSpPr/>
          <p:nvPr/>
        </p:nvGrpSpPr>
        <p:grpSpPr>
          <a:xfrm>
            <a:off x="4311508" y="2060848"/>
            <a:ext cx="3068804" cy="1911773"/>
            <a:chOff x="4378387" y="1753679"/>
            <a:chExt cx="3068804" cy="1911773"/>
          </a:xfrm>
        </p:grpSpPr>
        <p:sp>
          <p:nvSpPr>
            <p:cNvPr id="39" name="Ellipse 38"/>
            <p:cNvSpPr/>
            <p:nvPr/>
          </p:nvSpPr>
          <p:spPr bwMode="auto">
            <a:xfrm rot="3016986">
              <a:off x="3753943" y="2378123"/>
              <a:ext cx="1911773" cy="662885"/>
            </a:xfrm>
            <a:prstGeom prst="ellipse">
              <a:avLst/>
            </a:prstGeom>
            <a:solidFill>
              <a:schemeClr val="accent1">
                <a:alpha val="24000"/>
              </a:schemeClr>
            </a:solidFill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5830082" y="2657312"/>
              <a:ext cx="1617109" cy="338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Rouen - Yvetot</a:t>
              </a:r>
            </a:p>
          </p:txBody>
        </p:sp>
        <p:cxnSp>
          <p:nvCxnSpPr>
            <p:cNvPr id="41" name="Connecteur droit 40"/>
            <p:cNvCxnSpPr>
              <a:endCxn id="40" idx="1"/>
            </p:cNvCxnSpPr>
            <p:nvPr/>
          </p:nvCxnSpPr>
          <p:spPr bwMode="auto">
            <a:xfrm flipV="1">
              <a:off x="5335160" y="2826589"/>
              <a:ext cx="494922" cy="1692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2" name="Forme libre 41"/>
          <p:cNvSpPr/>
          <p:nvPr/>
        </p:nvSpPr>
        <p:spPr bwMode="auto">
          <a:xfrm>
            <a:off x="6898753" y="5399273"/>
            <a:ext cx="1642915" cy="326654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0 h 1059180"/>
              <a:gd name="connsiteX1" fmla="*/ 159329 w 754380"/>
              <a:gd name="connsiteY1" fmla="*/ 860419 h 1059180"/>
              <a:gd name="connsiteX2" fmla="*/ 754380 w 754380"/>
              <a:gd name="connsiteY2" fmla="*/ 1059180 h 1059180"/>
              <a:gd name="connsiteX3" fmla="*/ 754380 w 754380"/>
              <a:gd name="connsiteY3" fmla="*/ 1059180 h 1059180"/>
              <a:gd name="connsiteX0" fmla="*/ 0 w 754380"/>
              <a:gd name="connsiteY0" fmla="*/ 0 h 1309563"/>
              <a:gd name="connsiteX1" fmla="*/ 159329 w 754380"/>
              <a:gd name="connsiteY1" fmla="*/ 860419 h 1309563"/>
              <a:gd name="connsiteX2" fmla="*/ 556079 w 754380"/>
              <a:gd name="connsiteY2" fmla="*/ 1309563 h 1309563"/>
              <a:gd name="connsiteX3" fmla="*/ 754380 w 754380"/>
              <a:gd name="connsiteY3" fmla="*/ 1059180 h 1309563"/>
              <a:gd name="connsiteX4" fmla="*/ 754380 w 754380"/>
              <a:gd name="connsiteY4" fmla="*/ 1059180 h 1309563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8920"/>
              <a:gd name="connsiteY0" fmla="*/ 0 h 1127097"/>
              <a:gd name="connsiteX1" fmla="*/ 173869 w 768920"/>
              <a:gd name="connsiteY1" fmla="*/ 677953 h 1127097"/>
              <a:gd name="connsiteX2" fmla="*/ 570619 w 768920"/>
              <a:gd name="connsiteY2" fmla="*/ 1127097 h 1127097"/>
              <a:gd name="connsiteX3" fmla="*/ 768920 w 768920"/>
              <a:gd name="connsiteY3" fmla="*/ 876714 h 1127097"/>
              <a:gd name="connsiteX4" fmla="*/ 768920 w 768920"/>
              <a:gd name="connsiteY4" fmla="*/ 876714 h 1127097"/>
              <a:gd name="connsiteX0" fmla="*/ 0 w 760611"/>
              <a:gd name="connsiteY0" fmla="*/ 0 h 1141131"/>
              <a:gd name="connsiteX1" fmla="*/ 165560 w 760611"/>
              <a:gd name="connsiteY1" fmla="*/ 691987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760611 w 760611"/>
              <a:gd name="connsiteY4" fmla="*/ 890748 h 1141131"/>
              <a:gd name="connsiteX0" fmla="*/ 0 w 760611"/>
              <a:gd name="connsiteY0" fmla="*/ 0 h 1141131"/>
              <a:gd name="connsiteX1" fmla="*/ 126093 w 760611"/>
              <a:gd name="connsiteY1" fmla="*/ 635843 h 1141131"/>
              <a:gd name="connsiteX2" fmla="*/ 562310 w 760611"/>
              <a:gd name="connsiteY2" fmla="*/ 1141131 h 1141131"/>
              <a:gd name="connsiteX3" fmla="*/ 760611 w 760611"/>
              <a:gd name="connsiteY3" fmla="*/ 890748 h 1141131"/>
              <a:gd name="connsiteX4" fmla="*/ 683753 w 760611"/>
              <a:gd name="connsiteY4" fmla="*/ 960925 h 1141131"/>
              <a:gd name="connsiteX0" fmla="*/ 0 w 683753"/>
              <a:gd name="connsiteY0" fmla="*/ 0 h 1141131"/>
              <a:gd name="connsiteX1" fmla="*/ 126093 w 683753"/>
              <a:gd name="connsiteY1" fmla="*/ 635843 h 1141131"/>
              <a:gd name="connsiteX2" fmla="*/ 562310 w 683753"/>
              <a:gd name="connsiteY2" fmla="*/ 1141131 h 1141131"/>
              <a:gd name="connsiteX3" fmla="*/ 683753 w 683753"/>
              <a:gd name="connsiteY3" fmla="*/ 960925 h 1141131"/>
              <a:gd name="connsiteX0" fmla="*/ 0 w 687907"/>
              <a:gd name="connsiteY0" fmla="*/ 0 h 1148148"/>
              <a:gd name="connsiteX1" fmla="*/ 130247 w 687907"/>
              <a:gd name="connsiteY1" fmla="*/ 642860 h 1148148"/>
              <a:gd name="connsiteX2" fmla="*/ 566464 w 687907"/>
              <a:gd name="connsiteY2" fmla="*/ 1148148 h 1148148"/>
              <a:gd name="connsiteX3" fmla="*/ 687907 w 687907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93100"/>
              <a:gd name="connsiteY0" fmla="*/ 0 h 1148148"/>
              <a:gd name="connsiteX1" fmla="*/ 135440 w 693100"/>
              <a:gd name="connsiteY1" fmla="*/ 642860 h 1148148"/>
              <a:gd name="connsiteX2" fmla="*/ 571657 w 693100"/>
              <a:gd name="connsiteY2" fmla="*/ 1148148 h 1148148"/>
              <a:gd name="connsiteX3" fmla="*/ 693100 w 693100"/>
              <a:gd name="connsiteY3" fmla="*/ 967942 h 1148148"/>
              <a:gd name="connsiteX0" fmla="*/ 0 w 688946"/>
              <a:gd name="connsiteY0" fmla="*/ 0 h 1148148"/>
              <a:gd name="connsiteX1" fmla="*/ 131286 w 688946"/>
              <a:gd name="connsiteY1" fmla="*/ 642860 h 1148148"/>
              <a:gd name="connsiteX2" fmla="*/ 567503 w 688946"/>
              <a:gd name="connsiteY2" fmla="*/ 1148148 h 1148148"/>
              <a:gd name="connsiteX3" fmla="*/ 688946 w 688946"/>
              <a:gd name="connsiteY3" fmla="*/ 967942 h 1148148"/>
              <a:gd name="connsiteX0" fmla="*/ 0 w 659865"/>
              <a:gd name="connsiteY0" fmla="*/ 0 h 1204291"/>
              <a:gd name="connsiteX1" fmla="*/ 102205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659865"/>
              <a:gd name="connsiteY0" fmla="*/ 0 h 1204291"/>
              <a:gd name="connsiteX1" fmla="*/ 164522 w 659865"/>
              <a:gd name="connsiteY1" fmla="*/ 699003 h 1204291"/>
              <a:gd name="connsiteX2" fmla="*/ 538422 w 659865"/>
              <a:gd name="connsiteY2" fmla="*/ 1204291 h 1204291"/>
              <a:gd name="connsiteX3" fmla="*/ 659865 w 659865"/>
              <a:gd name="connsiteY3" fmla="*/ 1024085 h 1204291"/>
              <a:gd name="connsiteX0" fmla="*/ 0 w 713873"/>
              <a:gd name="connsiteY0" fmla="*/ 0 h 1204291"/>
              <a:gd name="connsiteX1" fmla="*/ 164522 w 713873"/>
              <a:gd name="connsiteY1" fmla="*/ 699003 h 1204291"/>
              <a:gd name="connsiteX2" fmla="*/ 538422 w 713873"/>
              <a:gd name="connsiteY2" fmla="*/ 1204291 h 1204291"/>
              <a:gd name="connsiteX3" fmla="*/ 713873 w 713873"/>
              <a:gd name="connsiteY3" fmla="*/ 902442 h 1204291"/>
              <a:gd name="connsiteX0" fmla="*/ 0 w 713873"/>
              <a:gd name="connsiteY0" fmla="*/ 0 h 1251817"/>
              <a:gd name="connsiteX1" fmla="*/ 164522 w 713873"/>
              <a:gd name="connsiteY1" fmla="*/ 699003 h 1251817"/>
              <a:gd name="connsiteX2" fmla="*/ 538422 w 713873"/>
              <a:gd name="connsiteY2" fmla="*/ 1204291 h 1251817"/>
              <a:gd name="connsiteX3" fmla="*/ 653820 w 713873"/>
              <a:gd name="connsiteY3" fmla="*/ 1221953 h 1251817"/>
              <a:gd name="connsiteX4" fmla="*/ 713873 w 713873"/>
              <a:gd name="connsiteY4" fmla="*/ 902442 h 1251817"/>
              <a:gd name="connsiteX0" fmla="*/ 0 w 713873"/>
              <a:gd name="connsiteY0" fmla="*/ 0 h 1223837"/>
              <a:gd name="connsiteX1" fmla="*/ 164522 w 713873"/>
              <a:gd name="connsiteY1" fmla="*/ 699003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13873"/>
              <a:gd name="connsiteY0" fmla="*/ 0 h 1223837"/>
              <a:gd name="connsiteX1" fmla="*/ 225454 w 713873"/>
              <a:gd name="connsiteY1" fmla="*/ 306002 h 1223837"/>
              <a:gd name="connsiteX2" fmla="*/ 487184 w 713873"/>
              <a:gd name="connsiteY2" fmla="*/ 249859 h 1223837"/>
              <a:gd name="connsiteX3" fmla="*/ 653820 w 713873"/>
              <a:gd name="connsiteY3" fmla="*/ 1221953 h 1223837"/>
              <a:gd name="connsiteX4" fmla="*/ 713873 w 713873"/>
              <a:gd name="connsiteY4" fmla="*/ 902442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3837"/>
              <a:gd name="connsiteX1" fmla="*/ 225454 w 734645"/>
              <a:gd name="connsiteY1" fmla="*/ 306002 h 1223837"/>
              <a:gd name="connsiteX2" fmla="*/ 487184 w 734645"/>
              <a:gd name="connsiteY2" fmla="*/ 249859 h 1223837"/>
              <a:gd name="connsiteX3" fmla="*/ 653820 w 734645"/>
              <a:gd name="connsiteY3" fmla="*/ 1221953 h 1223837"/>
              <a:gd name="connsiteX4" fmla="*/ 734645 w 734645"/>
              <a:gd name="connsiteY4" fmla="*/ 883728 h 1223837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7184 w 734645"/>
              <a:gd name="connsiteY2" fmla="*/ 249859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13789 w 734645"/>
              <a:gd name="connsiteY2" fmla="*/ 455717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734645"/>
              <a:gd name="connsiteY0" fmla="*/ 0 h 1221954"/>
              <a:gd name="connsiteX1" fmla="*/ 225454 w 734645"/>
              <a:gd name="connsiteY1" fmla="*/ 306002 h 1221954"/>
              <a:gd name="connsiteX2" fmla="*/ 488569 w 734645"/>
              <a:gd name="connsiteY2" fmla="*/ 306002 h 1221954"/>
              <a:gd name="connsiteX3" fmla="*/ 581809 w 734645"/>
              <a:gd name="connsiteY3" fmla="*/ 819595 h 1221954"/>
              <a:gd name="connsiteX4" fmla="*/ 653820 w 734645"/>
              <a:gd name="connsiteY4" fmla="*/ 1221953 h 1221954"/>
              <a:gd name="connsiteX5" fmla="*/ 734645 w 734645"/>
              <a:gd name="connsiteY5" fmla="*/ 883728 h 1221954"/>
              <a:gd name="connsiteX0" fmla="*/ 0 w 653820"/>
              <a:gd name="connsiteY0" fmla="*/ 0 h 1221954"/>
              <a:gd name="connsiteX1" fmla="*/ 225454 w 653820"/>
              <a:gd name="connsiteY1" fmla="*/ 306002 h 1221954"/>
              <a:gd name="connsiteX2" fmla="*/ 488569 w 653820"/>
              <a:gd name="connsiteY2" fmla="*/ 306002 h 1221954"/>
              <a:gd name="connsiteX3" fmla="*/ 581809 w 653820"/>
              <a:gd name="connsiteY3" fmla="*/ 819595 h 1221954"/>
              <a:gd name="connsiteX4" fmla="*/ 653820 w 653820"/>
              <a:gd name="connsiteY4" fmla="*/ 1221953 h 1221954"/>
              <a:gd name="connsiteX0" fmla="*/ 0 w 581809"/>
              <a:gd name="connsiteY0" fmla="*/ 0 h 819595"/>
              <a:gd name="connsiteX1" fmla="*/ 225454 w 581809"/>
              <a:gd name="connsiteY1" fmla="*/ 306002 h 819595"/>
              <a:gd name="connsiteX2" fmla="*/ 488569 w 581809"/>
              <a:gd name="connsiteY2" fmla="*/ 306002 h 819595"/>
              <a:gd name="connsiteX3" fmla="*/ 581809 w 581809"/>
              <a:gd name="connsiteY3" fmla="*/ 819595 h 819595"/>
              <a:gd name="connsiteX0" fmla="*/ 0 w 590118"/>
              <a:gd name="connsiteY0" fmla="*/ 0 h 679237"/>
              <a:gd name="connsiteX1" fmla="*/ 225454 w 590118"/>
              <a:gd name="connsiteY1" fmla="*/ 306002 h 679237"/>
              <a:gd name="connsiteX2" fmla="*/ 488569 w 590118"/>
              <a:gd name="connsiteY2" fmla="*/ 306002 h 679237"/>
              <a:gd name="connsiteX3" fmla="*/ 590118 w 590118"/>
              <a:gd name="connsiteY3" fmla="*/ 679237 h 679237"/>
              <a:gd name="connsiteX0" fmla="*/ 0 w 590118"/>
              <a:gd name="connsiteY0" fmla="*/ 0 h 566951"/>
              <a:gd name="connsiteX1" fmla="*/ 225454 w 590118"/>
              <a:gd name="connsiteY1" fmla="*/ 306002 h 566951"/>
              <a:gd name="connsiteX2" fmla="*/ 488569 w 590118"/>
              <a:gd name="connsiteY2" fmla="*/ 306002 h 566951"/>
              <a:gd name="connsiteX3" fmla="*/ 590118 w 590118"/>
              <a:gd name="connsiteY3" fmla="*/ 566951 h 566951"/>
              <a:gd name="connsiteX0" fmla="*/ 0 w 590118"/>
              <a:gd name="connsiteY0" fmla="*/ 0 h 566951"/>
              <a:gd name="connsiteX1" fmla="*/ 488569 w 590118"/>
              <a:gd name="connsiteY1" fmla="*/ 306002 h 566951"/>
              <a:gd name="connsiteX2" fmla="*/ 590118 w 590118"/>
              <a:gd name="connsiteY2" fmla="*/ 566951 h 566951"/>
              <a:gd name="connsiteX0" fmla="*/ 0 w 590118"/>
              <a:gd name="connsiteY0" fmla="*/ 0 h 566951"/>
              <a:gd name="connsiteX1" fmla="*/ 590118 w 590118"/>
              <a:gd name="connsiteY1" fmla="*/ 566951 h 566951"/>
              <a:gd name="connsiteX0" fmla="*/ 0 w 718906"/>
              <a:gd name="connsiteY0" fmla="*/ 0 h 819595"/>
              <a:gd name="connsiteX1" fmla="*/ 718906 w 718906"/>
              <a:gd name="connsiteY1" fmla="*/ 819595 h 81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8906" h="819595">
                <a:moveTo>
                  <a:pt x="0" y="0"/>
                </a:moveTo>
                <a:lnTo>
                  <a:pt x="718906" y="819595"/>
                </a:ln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3" name="Ellipse 42"/>
          <p:cNvSpPr/>
          <p:nvPr/>
        </p:nvSpPr>
        <p:spPr bwMode="auto">
          <a:xfrm>
            <a:off x="6653924" y="5266032"/>
            <a:ext cx="248675" cy="256378"/>
          </a:xfrm>
          <a:prstGeom prst="ellipse">
            <a:avLst/>
          </a:pr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4" name="Forme libre 43"/>
          <p:cNvSpPr/>
          <p:nvPr/>
        </p:nvSpPr>
        <p:spPr bwMode="auto">
          <a:xfrm>
            <a:off x="5364088" y="5085184"/>
            <a:ext cx="1320244" cy="300477"/>
          </a:xfrm>
          <a:custGeom>
            <a:avLst/>
            <a:gdLst>
              <a:gd name="connsiteX0" fmla="*/ 0 w 754380"/>
              <a:gd name="connsiteY0" fmla="*/ 0 h 1059180"/>
              <a:gd name="connsiteX1" fmla="*/ 754380 w 754380"/>
              <a:gd name="connsiteY1" fmla="*/ 1059180 h 1059180"/>
              <a:gd name="connsiteX2" fmla="*/ 754380 w 754380"/>
              <a:gd name="connsiteY2" fmla="*/ 1059180 h 1059180"/>
              <a:gd name="connsiteX0" fmla="*/ 0 w 754380"/>
              <a:gd name="connsiteY0" fmla="*/ 1005721 h 2064901"/>
              <a:gd name="connsiteX1" fmla="*/ 156867 w 754380"/>
              <a:gd name="connsiteY1" fmla="*/ 5358 h 2064901"/>
              <a:gd name="connsiteX2" fmla="*/ 754380 w 754380"/>
              <a:gd name="connsiteY2" fmla="*/ 2064901 h 2064901"/>
              <a:gd name="connsiteX3" fmla="*/ 754380 w 754380"/>
              <a:gd name="connsiteY3" fmla="*/ 2064901 h 206490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3" fmla="*/ 754380 w 754380"/>
              <a:gd name="connsiteY3" fmla="*/ 2059543 h 2059543"/>
              <a:gd name="connsiteX0" fmla="*/ 0 w 754380"/>
              <a:gd name="connsiteY0" fmla="*/ 1000363 h 2701521"/>
              <a:gd name="connsiteX1" fmla="*/ 156867 w 754380"/>
              <a:gd name="connsiteY1" fmla="*/ 0 h 2701521"/>
              <a:gd name="connsiteX2" fmla="*/ 754380 w 754380"/>
              <a:gd name="connsiteY2" fmla="*/ 2059543 h 2701521"/>
              <a:gd name="connsiteX3" fmla="*/ 747168 w 754380"/>
              <a:gd name="connsiteY3" fmla="*/ 2701521 h 2701521"/>
              <a:gd name="connsiteX0" fmla="*/ 0 w 754380"/>
              <a:gd name="connsiteY0" fmla="*/ 1000363 h 2059543"/>
              <a:gd name="connsiteX1" fmla="*/ 156867 w 754380"/>
              <a:gd name="connsiteY1" fmla="*/ 0 h 2059543"/>
              <a:gd name="connsiteX2" fmla="*/ 754380 w 754380"/>
              <a:gd name="connsiteY2" fmla="*/ 2059543 h 2059543"/>
              <a:gd name="connsiteX0" fmla="*/ 0 w 747168"/>
              <a:gd name="connsiteY0" fmla="*/ 1000363 h 2701521"/>
              <a:gd name="connsiteX1" fmla="*/ 156867 w 747168"/>
              <a:gd name="connsiteY1" fmla="*/ 0 h 2701521"/>
              <a:gd name="connsiteX2" fmla="*/ 747168 w 747168"/>
              <a:gd name="connsiteY2" fmla="*/ 2701521 h 2701521"/>
              <a:gd name="connsiteX0" fmla="*/ 0 w 844532"/>
              <a:gd name="connsiteY0" fmla="*/ 1000363 h 3200837"/>
              <a:gd name="connsiteX1" fmla="*/ 156867 w 844532"/>
              <a:gd name="connsiteY1" fmla="*/ 0 h 3200837"/>
              <a:gd name="connsiteX2" fmla="*/ 844532 w 844532"/>
              <a:gd name="connsiteY2" fmla="*/ 3200837 h 3200837"/>
              <a:gd name="connsiteX0" fmla="*/ 0 w 763395"/>
              <a:gd name="connsiteY0" fmla="*/ 1000363 h 2772852"/>
              <a:gd name="connsiteX1" fmla="*/ 156867 w 763395"/>
              <a:gd name="connsiteY1" fmla="*/ 0 h 2772852"/>
              <a:gd name="connsiteX2" fmla="*/ 763395 w 763395"/>
              <a:gd name="connsiteY2" fmla="*/ 2772852 h 2772852"/>
              <a:gd name="connsiteX0" fmla="*/ 0 w 763395"/>
              <a:gd name="connsiteY0" fmla="*/ 1000363 h 2665856"/>
              <a:gd name="connsiteX1" fmla="*/ 156867 w 763395"/>
              <a:gd name="connsiteY1" fmla="*/ 0 h 2665856"/>
              <a:gd name="connsiteX2" fmla="*/ 763395 w 763395"/>
              <a:gd name="connsiteY2" fmla="*/ 2665856 h 2665856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000363 h 2318121"/>
              <a:gd name="connsiteX1" fmla="*/ 156867 w 768804"/>
              <a:gd name="connsiteY1" fmla="*/ 0 h 2318121"/>
              <a:gd name="connsiteX2" fmla="*/ 768804 w 768804"/>
              <a:gd name="connsiteY2" fmla="*/ 2318121 h 2318121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768804 w 768804"/>
              <a:gd name="connsiteY2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854081 h 3281089"/>
              <a:gd name="connsiteX3" fmla="*/ 768804 w 768804"/>
              <a:gd name="connsiteY3" fmla="*/ 3281089 h 3281089"/>
              <a:gd name="connsiteX0" fmla="*/ 0 w 768804"/>
              <a:gd name="connsiteY0" fmla="*/ 1963331 h 3281089"/>
              <a:gd name="connsiteX1" fmla="*/ 205549 w 768804"/>
              <a:gd name="connsiteY1" fmla="*/ 0 h 3281089"/>
              <a:gd name="connsiteX2" fmla="*/ 619229 w 768804"/>
              <a:gd name="connsiteY2" fmla="*/ 2747084 h 3281089"/>
              <a:gd name="connsiteX3" fmla="*/ 768804 w 768804"/>
              <a:gd name="connsiteY3" fmla="*/ 3281089 h 3281089"/>
              <a:gd name="connsiteX0" fmla="*/ 0 w 749748"/>
              <a:gd name="connsiteY0" fmla="*/ 1963331 h 3375324"/>
              <a:gd name="connsiteX1" fmla="*/ 205549 w 749748"/>
              <a:gd name="connsiteY1" fmla="*/ 0 h 3375324"/>
              <a:gd name="connsiteX2" fmla="*/ 619229 w 749748"/>
              <a:gd name="connsiteY2" fmla="*/ 2747084 h 3375324"/>
              <a:gd name="connsiteX3" fmla="*/ 749748 w 749748"/>
              <a:gd name="connsiteY3" fmla="*/ 3375324 h 337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748" h="3375324">
                <a:moveTo>
                  <a:pt x="0" y="1963331"/>
                </a:moveTo>
                <a:cubicBezTo>
                  <a:pt x="43634" y="2057862"/>
                  <a:pt x="153261" y="504652"/>
                  <a:pt x="205549" y="0"/>
                </a:cubicBezTo>
                <a:cubicBezTo>
                  <a:pt x="308754" y="94960"/>
                  <a:pt x="525353" y="2200236"/>
                  <a:pt x="619229" y="2747084"/>
                </a:cubicBezTo>
                <a:cubicBezTo>
                  <a:pt x="713105" y="3293932"/>
                  <a:pt x="724819" y="3250658"/>
                  <a:pt x="749748" y="3375324"/>
                </a:cubicBezTo>
              </a:path>
            </a:pathLst>
          </a:custGeom>
          <a:noFill/>
          <a:ln w="1016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31795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412776"/>
            <a:ext cx="8137525" cy="584775"/>
          </a:xfrm>
        </p:spPr>
        <p:txBody>
          <a:bodyPr>
            <a:spAutoFit/>
          </a:bodyPr>
          <a:lstStyle/>
          <a:p>
            <a:pPr marL="636588" lvl="1" indent="-323850">
              <a:buFont typeface="Wingdings" pitchFamily="2" charset="2"/>
              <a:buNone/>
            </a:pPr>
            <a:endParaRPr lang="fr-FR" dirty="0"/>
          </a:p>
          <a:p>
            <a:pPr marL="846138" lvl="4" indent="0">
              <a:spcBef>
                <a:spcPts val="600"/>
              </a:spcBef>
              <a:buFontTx/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846138" y="1628800"/>
            <a:ext cx="71136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sz="1800" dirty="0"/>
          </a:p>
        </p:txBody>
      </p:sp>
      <p:pic>
        <p:nvPicPr>
          <p:cNvPr id="8" name="Picture 7" descr="Carte_LRNVS_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3"/>
          <a:stretch/>
        </p:blipFill>
        <p:spPr bwMode="auto">
          <a:xfrm>
            <a:off x="4025033" y="260648"/>
            <a:ext cx="4991479" cy="6597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446" name="Groupe 18445"/>
          <p:cNvGrpSpPr/>
          <p:nvPr/>
        </p:nvGrpSpPr>
        <p:grpSpPr>
          <a:xfrm>
            <a:off x="4572000" y="5744314"/>
            <a:ext cx="3549527" cy="1195087"/>
            <a:chOff x="4572000" y="5744314"/>
            <a:chExt cx="3549527" cy="1195087"/>
          </a:xfrm>
        </p:grpSpPr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4572000" y="6341856"/>
              <a:ext cx="2257251" cy="34607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/>
                <a:t>Sotteville – St </a:t>
              </a:r>
              <a:r>
                <a:rPr lang="fr-FR" sz="1600" b="1" dirty="0" err="1"/>
                <a:t>Sever</a:t>
              </a:r>
              <a:endParaRPr lang="fr-FR" sz="1600" b="1" dirty="0"/>
            </a:p>
          </p:txBody>
        </p:sp>
        <p:sp>
          <p:nvSpPr>
            <p:cNvPr id="3" name="Ellipse 2"/>
            <p:cNvSpPr/>
            <p:nvPr/>
          </p:nvSpPr>
          <p:spPr bwMode="auto">
            <a:xfrm rot="19826176">
              <a:off x="7476903" y="5744314"/>
              <a:ext cx="644624" cy="1195087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5" name="Connecteur droit 4"/>
            <p:cNvCxnSpPr>
              <a:stCxn id="10" idx="3"/>
              <a:endCxn id="3" idx="2"/>
            </p:cNvCxnSpPr>
            <p:nvPr/>
          </p:nvCxnSpPr>
          <p:spPr bwMode="auto">
            <a:xfrm flipV="1">
              <a:off x="6829251" y="6500884"/>
              <a:ext cx="689615" cy="14010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447" name="Groupe 18446"/>
          <p:cNvGrpSpPr/>
          <p:nvPr/>
        </p:nvGrpSpPr>
        <p:grpSpPr>
          <a:xfrm>
            <a:off x="5518659" y="2316502"/>
            <a:ext cx="2725749" cy="4183320"/>
            <a:chOff x="5518659" y="2316502"/>
            <a:chExt cx="2725749" cy="4183320"/>
          </a:xfrm>
        </p:grpSpPr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6390240" y="2936950"/>
              <a:ext cx="1854168" cy="58477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/>
                <a:t>St </a:t>
              </a:r>
              <a:r>
                <a:rPr lang="fr-FR" sz="1600" b="1" dirty="0" err="1"/>
                <a:t>Sever</a:t>
              </a:r>
              <a:r>
                <a:rPr lang="fr-FR" sz="1600" b="1" dirty="0"/>
                <a:t> – </a:t>
              </a:r>
            </a:p>
            <a:p>
              <a:pPr algn="ctr"/>
              <a:r>
                <a:rPr lang="fr-FR" sz="1600" b="1" dirty="0"/>
                <a:t>plateau de Caux</a:t>
              </a:r>
            </a:p>
          </p:txBody>
        </p:sp>
        <p:sp>
          <p:nvSpPr>
            <p:cNvPr id="13" name="Ellipse 12"/>
            <p:cNvSpPr/>
            <p:nvPr/>
          </p:nvSpPr>
          <p:spPr bwMode="auto">
            <a:xfrm rot="19025114">
              <a:off x="5518659" y="2316502"/>
              <a:ext cx="1086926" cy="4183320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4" name="Connecteur droit 13"/>
            <p:cNvCxnSpPr>
              <a:stCxn id="12" idx="2"/>
              <a:endCxn id="13" idx="6"/>
            </p:cNvCxnSpPr>
            <p:nvPr/>
          </p:nvCxnSpPr>
          <p:spPr bwMode="auto">
            <a:xfrm flipH="1">
              <a:off x="6460137" y="3521725"/>
              <a:ext cx="857187" cy="516388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0" name="Ellipse 29"/>
          <p:cNvSpPr/>
          <p:nvPr/>
        </p:nvSpPr>
        <p:spPr bwMode="auto">
          <a:xfrm rot="18451114">
            <a:off x="3199907" y="1061916"/>
            <a:ext cx="1054963" cy="2243221"/>
          </a:xfrm>
          <a:prstGeom prst="ellipse">
            <a:avLst/>
          </a:prstGeom>
          <a:solidFill>
            <a:schemeClr val="accent1">
              <a:alpha val="25000"/>
            </a:schemeClr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440" name="Rectangle 18439"/>
          <p:cNvSpPr/>
          <p:nvPr/>
        </p:nvSpPr>
        <p:spPr bwMode="auto">
          <a:xfrm>
            <a:off x="3672062" y="1484784"/>
            <a:ext cx="341137" cy="237626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9" name="Picture 8" descr="CARTE Paris-Le Havre_ligne nouvel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9" t="11121" r="2254" b="1405"/>
          <a:stretch>
            <a:fillRect/>
          </a:stretch>
        </p:blipFill>
        <p:spPr bwMode="auto">
          <a:xfrm>
            <a:off x="184639" y="908050"/>
            <a:ext cx="3487423" cy="42491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450" name="Groupe 18449"/>
          <p:cNvGrpSpPr/>
          <p:nvPr/>
        </p:nvGrpSpPr>
        <p:grpSpPr>
          <a:xfrm>
            <a:off x="1162816" y="1052735"/>
            <a:ext cx="4155332" cy="2856026"/>
            <a:chOff x="1162816" y="1052735"/>
            <a:chExt cx="4155332" cy="2856026"/>
          </a:xfrm>
        </p:grpSpPr>
        <p:cxnSp>
          <p:nvCxnSpPr>
            <p:cNvPr id="31" name="Connecteur droit 30"/>
            <p:cNvCxnSpPr>
              <a:stCxn id="29" idx="2"/>
              <a:endCxn id="30" idx="6"/>
            </p:cNvCxnSpPr>
            <p:nvPr/>
          </p:nvCxnSpPr>
          <p:spPr bwMode="auto">
            <a:xfrm flipH="1">
              <a:off x="4048635" y="1398810"/>
              <a:ext cx="140888" cy="366342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1" name="Ellipse 40"/>
            <p:cNvSpPr/>
            <p:nvPr/>
          </p:nvSpPr>
          <p:spPr bwMode="auto">
            <a:xfrm rot="19304364">
              <a:off x="1162816" y="1486126"/>
              <a:ext cx="844682" cy="2422635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42" name="Connecteur droit 41"/>
            <p:cNvCxnSpPr>
              <a:stCxn id="29" idx="1"/>
              <a:endCxn id="41" idx="6"/>
            </p:cNvCxnSpPr>
            <p:nvPr/>
          </p:nvCxnSpPr>
          <p:spPr bwMode="auto">
            <a:xfrm flipH="1">
              <a:off x="1916780" y="1225773"/>
              <a:ext cx="1144117" cy="1210141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3060897" y="1052735"/>
              <a:ext cx="2257251" cy="34607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/>
                <a:t>Plateau de Caux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115616" y="188550"/>
            <a:ext cx="2332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Rouen - Yvetot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348" y="5229200"/>
            <a:ext cx="36592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4 secteurs nécessitant des traitements différents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395536" y="4408162"/>
            <a:ext cx="2730785" cy="861133"/>
            <a:chOff x="395536" y="4408162"/>
            <a:chExt cx="2730785" cy="861133"/>
          </a:xfrm>
        </p:grpSpPr>
        <p:sp>
          <p:nvSpPr>
            <p:cNvPr id="23" name="Ellipse 22"/>
            <p:cNvSpPr/>
            <p:nvPr/>
          </p:nvSpPr>
          <p:spPr bwMode="auto">
            <a:xfrm>
              <a:off x="2469348" y="4434098"/>
              <a:ext cx="656973" cy="835197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395536" y="4408162"/>
              <a:ext cx="1220299" cy="58477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/>
                <a:t>Oissel - Tourville</a:t>
              </a:r>
            </a:p>
          </p:txBody>
        </p:sp>
        <p:cxnSp>
          <p:nvCxnSpPr>
            <p:cNvPr id="25" name="Connecteur droit 24"/>
            <p:cNvCxnSpPr>
              <a:stCxn id="24" idx="3"/>
              <a:endCxn id="23" idx="2"/>
            </p:cNvCxnSpPr>
            <p:nvPr/>
          </p:nvCxnSpPr>
          <p:spPr bwMode="auto">
            <a:xfrm>
              <a:off x="1615835" y="4700550"/>
              <a:ext cx="853513" cy="151147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5100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5550694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83567" y="1298377"/>
            <a:ext cx="2445527" cy="5442991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2667698" y="1333850"/>
            <a:ext cx="780480" cy="5360565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66" name="Connecteur droit 65"/>
          <p:cNvCxnSpPr/>
          <p:nvPr/>
        </p:nvCxnSpPr>
        <p:spPr bwMode="auto">
          <a:xfrm>
            <a:off x="3131840" y="1298377"/>
            <a:ext cx="0" cy="54429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4" name="Rectangle 53"/>
          <p:cNvSpPr/>
          <p:nvPr/>
        </p:nvSpPr>
        <p:spPr>
          <a:xfrm>
            <a:off x="1115616" y="188550"/>
            <a:ext cx="2332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Rouen - Yvetot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7504" y="836712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Gare St </a:t>
            </a:r>
            <a:r>
              <a:rPr lang="fr-FR" b="1" dirty="0" err="1"/>
              <a:t>Sever</a:t>
            </a:r>
            <a:r>
              <a:rPr lang="fr-FR" b="1" dirty="0"/>
              <a:t> : des études et des MOA très imbriquées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40544" y="3212976"/>
            <a:ext cx="84248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40544" y="5805264"/>
            <a:ext cx="84963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72344" y="1846758"/>
            <a:ext cx="1366837" cy="1079500"/>
          </a:xfrm>
          <a:prstGeom prst="rect">
            <a:avLst/>
          </a:prstGeom>
          <a:solidFill>
            <a:srgbClr val="D4ED3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Besoins de </a:t>
            </a:r>
          </a:p>
          <a:p>
            <a:pPr algn="ctr"/>
            <a:r>
              <a:rPr lang="fr-FR" sz="1200"/>
              <a:t>desserte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99319" y="3357140"/>
            <a:ext cx="1441450" cy="914400"/>
          </a:xfrm>
          <a:prstGeom prst="rect">
            <a:avLst/>
          </a:prstGeom>
          <a:solidFill>
            <a:srgbClr val="D4ED3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Schéma </a:t>
            </a:r>
          </a:p>
          <a:p>
            <a:pPr algn="ctr"/>
            <a:r>
              <a:rPr lang="fr-FR" sz="1200"/>
              <a:t>fonctionnel </a:t>
            </a:r>
          </a:p>
          <a:p>
            <a:pPr algn="ctr"/>
            <a:r>
              <a:rPr lang="fr-FR" sz="1200"/>
              <a:t>des voies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99319" y="4725565"/>
            <a:ext cx="1439862" cy="914400"/>
          </a:xfrm>
          <a:prstGeom prst="rect">
            <a:avLst/>
          </a:prstGeom>
          <a:solidFill>
            <a:srgbClr val="D4ED3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Etude </a:t>
            </a:r>
          </a:p>
          <a:p>
            <a:pPr algn="ctr"/>
            <a:r>
              <a:rPr lang="fr-FR" sz="1200"/>
              <a:t>du plan </a:t>
            </a:r>
          </a:p>
          <a:p>
            <a:pPr algn="ctr"/>
            <a:r>
              <a:rPr lang="fr-FR" sz="1200"/>
              <a:t>de voies</a:t>
            </a:r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1620044" y="292625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620044" y="429376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259681" y="5948635"/>
            <a:ext cx="863600" cy="720725"/>
          </a:xfrm>
          <a:prstGeom prst="rect">
            <a:avLst/>
          </a:prstGeom>
          <a:solidFill>
            <a:srgbClr val="D4ED3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i="1" dirty="0"/>
              <a:t>AVP</a:t>
            </a: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 flipH="1">
            <a:off x="1619250" y="5662190"/>
            <a:ext cx="794" cy="3076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972344" y="1385665"/>
            <a:ext cx="15781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800" b="1" dirty="0" err="1"/>
              <a:t>Infras</a:t>
            </a:r>
            <a:r>
              <a:rPr lang="fr-FR" sz="1800" b="1" dirty="0"/>
              <a:t> </a:t>
            </a:r>
            <a:r>
              <a:rPr lang="fr-FR" sz="1800" b="1" dirty="0" err="1"/>
              <a:t>ferrov</a:t>
            </a:r>
            <a:r>
              <a:rPr lang="fr-FR" sz="1800" b="1" dirty="0"/>
              <a:t>.</a:t>
            </a: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3347517" y="1352110"/>
            <a:ext cx="13681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/>
              <a:t>Gare et pôle multimodal</a:t>
            </a:r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5004594" y="1385665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800" b="1"/>
              <a:t>Projet urbain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7523956" y="1196752"/>
            <a:ext cx="1460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1800" b="1"/>
              <a:t>Desserte TC et VP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699544" y="2278558"/>
            <a:ext cx="1873250" cy="286346"/>
          </a:xfrm>
          <a:prstGeom prst="rect">
            <a:avLst/>
          </a:prstGeom>
          <a:solidFill>
            <a:srgbClr val="EFAFD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Cars interurbains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236619" y="1846758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Stratégie desserte TC/</a:t>
            </a:r>
          </a:p>
          <a:p>
            <a:pPr algn="ctr"/>
            <a:r>
              <a:rPr lang="fr-FR" sz="1200" dirty="0"/>
              <a:t> </a:t>
            </a:r>
            <a:r>
              <a:rPr lang="fr-FR" sz="1200" dirty="0" err="1"/>
              <a:t>faisa</a:t>
            </a:r>
            <a:r>
              <a:rPr lang="fr-FR" sz="1200" dirty="0"/>
              <a:t> / besoins pôle </a:t>
            </a:r>
            <a:r>
              <a:rPr lang="fr-FR" sz="1200" dirty="0" err="1"/>
              <a:t>mult</a:t>
            </a:r>
            <a:r>
              <a:rPr lang="fr-FR" sz="1200" dirty="0"/>
              <a:t>.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236619" y="2494458"/>
            <a:ext cx="18351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Besoins </a:t>
            </a:r>
          </a:p>
          <a:p>
            <a:pPr algn="ctr"/>
            <a:r>
              <a:rPr lang="fr-FR" sz="1200"/>
              <a:t>desserte routière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860131" y="1773733"/>
            <a:ext cx="1944688" cy="360363"/>
          </a:xfrm>
          <a:prstGeom prst="rect">
            <a:avLst/>
          </a:prstGeom>
          <a:solidFill>
            <a:srgbClr val="46DC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Connaissance terrain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860131" y="2207121"/>
            <a:ext cx="1944688" cy="358775"/>
          </a:xfrm>
          <a:prstGeom prst="rect">
            <a:avLst/>
          </a:prstGeom>
          <a:solidFill>
            <a:srgbClr val="46DC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Étude faisabilité dalle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860131" y="2638921"/>
            <a:ext cx="1944688" cy="358775"/>
          </a:xfrm>
          <a:prstGeom prst="rect">
            <a:avLst/>
          </a:prstGeom>
          <a:solidFill>
            <a:srgbClr val="46DC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Stratégie dév éco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860131" y="3501603"/>
            <a:ext cx="1944688" cy="1512887"/>
          </a:xfrm>
          <a:prstGeom prst="rect">
            <a:avLst/>
          </a:prstGeom>
          <a:solidFill>
            <a:srgbClr val="46DC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Programme quartier</a:t>
            </a:r>
          </a:p>
          <a:p>
            <a:pPr algn="ctr"/>
            <a:r>
              <a:rPr lang="fr-FR" sz="1200" dirty="0"/>
              <a:t>Étude de scénarios</a:t>
            </a:r>
          </a:p>
          <a:p>
            <a:pPr algn="ctr"/>
            <a:r>
              <a:rPr lang="fr-FR" sz="1200" dirty="0"/>
              <a:t>M² habitant, activité</a:t>
            </a:r>
          </a:p>
          <a:p>
            <a:pPr algn="ctr"/>
            <a:r>
              <a:rPr lang="fr-FR" sz="1200" dirty="0"/>
              <a:t>Positionnement bât. gare </a:t>
            </a:r>
          </a:p>
          <a:p>
            <a:pPr algn="ctr"/>
            <a:r>
              <a:rPr lang="fr-FR" sz="1200" dirty="0"/>
              <a:t>TC à l’intérieur du quartier</a:t>
            </a:r>
          </a:p>
          <a:p>
            <a:pPr algn="ctr"/>
            <a:r>
              <a:rPr lang="fr-FR" sz="1200" dirty="0"/>
              <a:t>Voirie circulation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44006" y="3788940"/>
            <a:ext cx="1655763" cy="1058863"/>
          </a:xfrm>
          <a:prstGeom prst="rect">
            <a:avLst/>
          </a:prstGeom>
          <a:solidFill>
            <a:srgbClr val="EFAFD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Programme gare </a:t>
            </a:r>
          </a:p>
          <a:p>
            <a:pPr algn="ctr"/>
            <a:r>
              <a:rPr lang="fr-FR" sz="1200" dirty="0"/>
              <a:t>et pôle multimodal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5004594" y="6021214"/>
            <a:ext cx="1800225" cy="597916"/>
          </a:xfrm>
          <a:prstGeom prst="rect">
            <a:avLst/>
          </a:prstGeom>
          <a:solidFill>
            <a:srgbClr val="46DC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i="1" dirty="0"/>
              <a:t>Plan guide</a:t>
            </a:r>
          </a:p>
          <a:p>
            <a:pPr algn="ctr"/>
            <a:r>
              <a:rPr lang="fr-FR" sz="1200" i="1" dirty="0"/>
              <a:t>Dossier de ZAC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057938" y="5969843"/>
            <a:ext cx="987806" cy="720725"/>
          </a:xfrm>
          <a:prstGeom prst="rect">
            <a:avLst/>
          </a:prstGeom>
          <a:solidFill>
            <a:srgbClr val="EFAFD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i="1" dirty="0"/>
              <a:t>AVP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308056" y="3717503"/>
            <a:ext cx="16573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Programme lignes TC</a:t>
            </a:r>
          </a:p>
        </p:txBody>
      </p:sp>
      <p:sp>
        <p:nvSpPr>
          <p:cNvPr id="29" name="Line 51"/>
          <p:cNvSpPr>
            <a:spLocks noChangeShapeType="1"/>
          </p:cNvSpPr>
          <p:nvPr/>
        </p:nvSpPr>
        <p:spPr bwMode="auto">
          <a:xfrm>
            <a:off x="5796756" y="2997696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0" name="Line 52"/>
          <p:cNvSpPr>
            <a:spLocks noChangeShapeType="1"/>
          </p:cNvSpPr>
          <p:nvPr/>
        </p:nvSpPr>
        <p:spPr bwMode="auto">
          <a:xfrm>
            <a:off x="6515894" y="2565896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1" name="Line 54"/>
          <p:cNvSpPr>
            <a:spLocks noChangeShapeType="1"/>
          </p:cNvSpPr>
          <p:nvPr/>
        </p:nvSpPr>
        <p:spPr bwMode="auto">
          <a:xfrm>
            <a:off x="6731794" y="2134096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699544" y="2636589"/>
            <a:ext cx="1873250" cy="360363"/>
          </a:xfrm>
          <a:prstGeom prst="rect">
            <a:avLst/>
          </a:prstGeom>
          <a:solidFill>
            <a:srgbClr val="EFAFD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/>
              <a:t>Dessertes périurbaines</a:t>
            </a:r>
          </a:p>
        </p:txBody>
      </p:sp>
      <p:sp>
        <p:nvSpPr>
          <p:cNvPr id="33" name="Line 58"/>
          <p:cNvSpPr>
            <a:spLocks noChangeShapeType="1"/>
          </p:cNvSpPr>
          <p:nvPr/>
        </p:nvSpPr>
        <p:spPr bwMode="auto">
          <a:xfrm>
            <a:off x="2340769" y="2638921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4" name="Line 59"/>
          <p:cNvSpPr>
            <a:spLocks noChangeShapeType="1"/>
          </p:cNvSpPr>
          <p:nvPr/>
        </p:nvSpPr>
        <p:spPr bwMode="auto">
          <a:xfrm>
            <a:off x="2988469" y="2996952"/>
            <a:ext cx="0" cy="7929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5" name="Line 60"/>
          <p:cNvSpPr>
            <a:spLocks noChangeShapeType="1"/>
          </p:cNvSpPr>
          <p:nvPr/>
        </p:nvSpPr>
        <p:spPr bwMode="auto">
          <a:xfrm>
            <a:off x="4428331" y="2564904"/>
            <a:ext cx="0" cy="12249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6" name="Line 61"/>
          <p:cNvSpPr>
            <a:spLocks noChangeShapeType="1"/>
          </p:cNvSpPr>
          <p:nvPr/>
        </p:nvSpPr>
        <p:spPr bwMode="auto">
          <a:xfrm>
            <a:off x="2556669" y="2781796"/>
            <a:ext cx="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7" name="Line 62"/>
          <p:cNvSpPr>
            <a:spLocks noChangeShapeType="1"/>
          </p:cNvSpPr>
          <p:nvPr/>
        </p:nvSpPr>
        <p:spPr bwMode="auto">
          <a:xfrm>
            <a:off x="7812881" y="2926258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8" name="Line 63"/>
          <p:cNvSpPr>
            <a:spLocks noChangeShapeType="1"/>
          </p:cNvSpPr>
          <p:nvPr/>
        </p:nvSpPr>
        <p:spPr bwMode="auto">
          <a:xfrm>
            <a:off x="8820944" y="2278558"/>
            <a:ext cx="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7523956" y="5948635"/>
            <a:ext cx="914400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i="1" dirty="0"/>
              <a:t>AVP</a:t>
            </a:r>
          </a:p>
        </p:txBody>
      </p:sp>
      <p:sp>
        <p:nvSpPr>
          <p:cNvPr id="40" name="Line 65"/>
          <p:cNvSpPr>
            <a:spLocks noChangeShapeType="1"/>
          </p:cNvSpPr>
          <p:nvPr/>
        </p:nvSpPr>
        <p:spPr bwMode="auto">
          <a:xfrm>
            <a:off x="8100219" y="4654128"/>
            <a:ext cx="0" cy="12945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1" name="Line 66"/>
          <p:cNvSpPr>
            <a:spLocks noChangeShapeType="1"/>
          </p:cNvSpPr>
          <p:nvPr/>
        </p:nvSpPr>
        <p:spPr bwMode="auto">
          <a:xfrm>
            <a:off x="5723731" y="5014491"/>
            <a:ext cx="0" cy="10067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2" name="Line 67"/>
          <p:cNvSpPr>
            <a:spLocks noChangeShapeType="1"/>
          </p:cNvSpPr>
          <p:nvPr/>
        </p:nvSpPr>
        <p:spPr bwMode="auto">
          <a:xfrm>
            <a:off x="3636169" y="4870028"/>
            <a:ext cx="0" cy="10998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3" name="Line 68"/>
          <p:cNvSpPr>
            <a:spLocks noChangeShapeType="1"/>
          </p:cNvSpPr>
          <p:nvPr/>
        </p:nvSpPr>
        <p:spPr bwMode="auto">
          <a:xfrm>
            <a:off x="4499769" y="4222328"/>
            <a:ext cx="360362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4" name="Line 69"/>
          <p:cNvSpPr>
            <a:spLocks noChangeShapeType="1"/>
          </p:cNvSpPr>
          <p:nvPr/>
        </p:nvSpPr>
        <p:spPr bwMode="auto">
          <a:xfrm>
            <a:off x="6804819" y="4222328"/>
            <a:ext cx="503237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5" name="Line 71"/>
          <p:cNvSpPr>
            <a:spLocks noChangeShapeType="1"/>
          </p:cNvSpPr>
          <p:nvPr/>
        </p:nvSpPr>
        <p:spPr bwMode="auto">
          <a:xfrm flipV="1">
            <a:off x="2340769" y="4797003"/>
            <a:ext cx="503237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6" name="Line 72"/>
          <p:cNvSpPr>
            <a:spLocks noChangeShapeType="1"/>
          </p:cNvSpPr>
          <p:nvPr/>
        </p:nvSpPr>
        <p:spPr bwMode="auto">
          <a:xfrm>
            <a:off x="4212431" y="5157365"/>
            <a:ext cx="338455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7" name="Line 73"/>
          <p:cNvSpPr>
            <a:spLocks noChangeShapeType="1"/>
          </p:cNvSpPr>
          <p:nvPr/>
        </p:nvSpPr>
        <p:spPr bwMode="auto">
          <a:xfrm flipV="1">
            <a:off x="7596981" y="4654128"/>
            <a:ext cx="0" cy="503237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8" name="Line 74"/>
          <p:cNvSpPr>
            <a:spLocks noChangeShapeType="1"/>
          </p:cNvSpPr>
          <p:nvPr/>
        </p:nvSpPr>
        <p:spPr bwMode="auto">
          <a:xfrm flipV="1">
            <a:off x="4212431" y="4797003"/>
            <a:ext cx="0" cy="360362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49" name="Text Box 75"/>
          <p:cNvSpPr txBox="1">
            <a:spLocks noChangeArrowheads="1"/>
          </p:cNvSpPr>
          <p:nvPr/>
        </p:nvSpPr>
        <p:spPr bwMode="auto">
          <a:xfrm rot="16200000">
            <a:off x="-246354" y="2209472"/>
            <a:ext cx="1271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/>
              <a:t>Entrants</a:t>
            </a:r>
          </a:p>
        </p:txBody>
      </p:sp>
      <p:sp>
        <p:nvSpPr>
          <p:cNvPr id="50" name="Text Box 76"/>
          <p:cNvSpPr txBox="1">
            <a:spLocks noChangeArrowheads="1"/>
          </p:cNvSpPr>
          <p:nvPr/>
        </p:nvSpPr>
        <p:spPr bwMode="auto">
          <a:xfrm rot="16200000">
            <a:off x="-638075" y="4231911"/>
            <a:ext cx="20794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/>
              <a:t>Programmation</a:t>
            </a:r>
          </a:p>
        </p:txBody>
      </p:sp>
      <p:sp>
        <p:nvSpPr>
          <p:cNvPr id="51" name="Text Box 77"/>
          <p:cNvSpPr txBox="1">
            <a:spLocks noChangeArrowheads="1"/>
          </p:cNvSpPr>
          <p:nvPr/>
        </p:nvSpPr>
        <p:spPr bwMode="auto">
          <a:xfrm rot="16200000">
            <a:off x="-124276" y="5946794"/>
            <a:ext cx="10715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fr-FR" sz="2000" b="1" i="1" dirty="0"/>
              <a:t>AVP</a:t>
            </a:r>
          </a:p>
        </p:txBody>
      </p:sp>
      <p:sp>
        <p:nvSpPr>
          <p:cNvPr id="52" name="Line 79"/>
          <p:cNvSpPr>
            <a:spLocks noChangeShapeType="1"/>
          </p:cNvSpPr>
          <p:nvPr/>
        </p:nvSpPr>
        <p:spPr bwMode="auto">
          <a:xfrm flipH="1">
            <a:off x="4644231" y="1918196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3" name="Line 80"/>
          <p:cNvSpPr>
            <a:spLocks noChangeShapeType="1"/>
          </p:cNvSpPr>
          <p:nvPr/>
        </p:nvSpPr>
        <p:spPr bwMode="auto">
          <a:xfrm>
            <a:off x="4644231" y="1916782"/>
            <a:ext cx="0" cy="3455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5" name="Line 81"/>
          <p:cNvSpPr>
            <a:spLocks noChangeShapeType="1"/>
          </p:cNvSpPr>
          <p:nvPr/>
        </p:nvSpPr>
        <p:spPr bwMode="auto">
          <a:xfrm flipH="1">
            <a:off x="2340769" y="5373265"/>
            <a:ext cx="2303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6" name="Line 82"/>
          <p:cNvSpPr>
            <a:spLocks noChangeShapeType="1"/>
          </p:cNvSpPr>
          <p:nvPr/>
        </p:nvSpPr>
        <p:spPr bwMode="auto">
          <a:xfrm flipH="1">
            <a:off x="4715669" y="2349996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7" name="Line 83"/>
          <p:cNvSpPr>
            <a:spLocks noChangeShapeType="1"/>
          </p:cNvSpPr>
          <p:nvPr/>
        </p:nvSpPr>
        <p:spPr bwMode="auto">
          <a:xfrm>
            <a:off x="4715669" y="2348582"/>
            <a:ext cx="0" cy="31686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8" name="Line 84"/>
          <p:cNvSpPr>
            <a:spLocks noChangeShapeType="1"/>
          </p:cNvSpPr>
          <p:nvPr/>
        </p:nvSpPr>
        <p:spPr bwMode="auto">
          <a:xfrm flipH="1">
            <a:off x="2340769" y="5517728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59" name="Line 85"/>
          <p:cNvSpPr>
            <a:spLocks noChangeShapeType="1"/>
          </p:cNvSpPr>
          <p:nvPr/>
        </p:nvSpPr>
        <p:spPr bwMode="auto">
          <a:xfrm flipV="1">
            <a:off x="2340769" y="4941465"/>
            <a:ext cx="2519362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0" name="Line 86"/>
          <p:cNvSpPr>
            <a:spLocks noChangeShapeType="1"/>
          </p:cNvSpPr>
          <p:nvPr/>
        </p:nvSpPr>
        <p:spPr bwMode="auto">
          <a:xfrm>
            <a:off x="2340769" y="2781796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1" name="Line 87"/>
          <p:cNvSpPr>
            <a:spLocks noChangeShapeType="1"/>
          </p:cNvSpPr>
          <p:nvPr/>
        </p:nvSpPr>
        <p:spPr bwMode="auto">
          <a:xfrm>
            <a:off x="2556669" y="429376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699792" y="1844824"/>
            <a:ext cx="1873250" cy="286346"/>
          </a:xfrm>
          <a:prstGeom prst="rect">
            <a:avLst/>
          </a:prstGeom>
          <a:solidFill>
            <a:srgbClr val="EFAFD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Spécifications bât. gare</a:t>
            </a:r>
          </a:p>
        </p:txBody>
      </p:sp>
      <p:sp>
        <p:nvSpPr>
          <p:cNvPr id="63" name="Line 59"/>
          <p:cNvSpPr>
            <a:spLocks noChangeShapeType="1"/>
          </p:cNvSpPr>
          <p:nvPr/>
        </p:nvSpPr>
        <p:spPr bwMode="auto">
          <a:xfrm>
            <a:off x="2915816" y="2131170"/>
            <a:ext cx="0" cy="1658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965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51520" y="952847"/>
            <a:ext cx="860444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/>
              <a:t>Enjeux :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fr-FR" b="1" dirty="0"/>
              <a:t>Assurer la faisabilité du projet dans une zone complexe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fr-FR" b="1" dirty="0"/>
              <a:t>Gare St </a:t>
            </a:r>
            <a:r>
              <a:rPr lang="fr-FR" b="1" dirty="0" err="1"/>
              <a:t>Sever</a:t>
            </a:r>
            <a:r>
              <a:rPr lang="fr-FR" b="1" dirty="0"/>
              <a:t> : réussir un projet global avec de multiples interfaces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fr-FR" b="1" dirty="0"/>
              <a:t>Interfaces projets urbains : atteindre un niveau d’études et une maturité permettant de définir les interactions ligne / quartier urbain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fr-FR" b="1" dirty="0"/>
              <a:t>Rechercher une zone de passage préférentielle sur le plateau de Caux</a:t>
            </a: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fr-FR" b="1" dirty="0"/>
              <a:t>Assurer un accès fret satisfaisant au port de Rouen en situation définitive comme pendant les travaux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188550"/>
            <a:ext cx="2332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Rouen - Yvetot</a:t>
            </a:r>
          </a:p>
        </p:txBody>
      </p:sp>
    </p:spTree>
    <p:extLst>
      <p:ext uri="{BB962C8B-B14F-4D97-AF65-F5344CB8AC3E}">
        <p14:creationId xmlns:p14="http://schemas.microsoft.com/office/powerpoint/2010/main" val="977216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3. Budget prévisionnel des études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2541091"/>
            <a:ext cx="860444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/>
              <a:t>Proposition: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Enveloppe de 51 M€ jusqu’à DUP sur sections prioritaires (60 M€ aux CE de réalisation des études)</a:t>
            </a:r>
          </a:p>
          <a:p>
            <a:pPr marL="355600">
              <a:spcAft>
                <a:spcPts val="600"/>
              </a:spcAft>
            </a:pPr>
            <a:r>
              <a:rPr lang="fr-FR" b="1" i="1" dirty="0"/>
              <a:t>Inclut 5 M€ d’acquisitions foncières anticipées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Première convention de 20 M€ pour étape 1 (22 M€ réa)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r-FR" b="1" dirty="0"/>
              <a:t>Clé de financement : 1/3 RFF, 1/3 Etat, 1/3 régions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151773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4. Organisation des études et calendrier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3735136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 bwMode="auto">
          <a:xfrm>
            <a:off x="0" y="5496842"/>
            <a:ext cx="9144000" cy="1307306"/>
          </a:xfrm>
          <a:prstGeom prst="rect">
            <a:avLst/>
          </a:prstGeom>
          <a:solidFill>
            <a:srgbClr val="ECEE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323528" y="1196751"/>
            <a:ext cx="8496944" cy="838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ZoneTexte 16"/>
          <p:cNvSpPr txBox="1"/>
          <p:nvPr/>
        </p:nvSpPr>
        <p:spPr>
          <a:xfrm>
            <a:off x="1524803" y="836712"/>
            <a:ext cx="840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2014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211960" y="836712"/>
            <a:ext cx="852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2015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020272" y="868650"/>
            <a:ext cx="852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2016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467544" y="968991"/>
            <a:ext cx="8352928" cy="5028913"/>
            <a:chOff x="467544" y="1052735"/>
            <a:chExt cx="8352928" cy="4032448"/>
          </a:xfrm>
        </p:grpSpPr>
        <p:cxnSp>
          <p:nvCxnSpPr>
            <p:cNvPr id="8" name="Connecteur droit 7"/>
            <p:cNvCxnSpPr/>
            <p:nvPr/>
          </p:nvCxnSpPr>
          <p:spPr bwMode="auto">
            <a:xfrm>
              <a:off x="467544" y="1052735"/>
              <a:ext cx="0" cy="40324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Connecteur droit 8"/>
            <p:cNvCxnSpPr/>
            <p:nvPr/>
          </p:nvCxnSpPr>
          <p:spPr bwMode="auto">
            <a:xfrm>
              <a:off x="3203848" y="1052735"/>
              <a:ext cx="0" cy="40324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Connecteur droit 9"/>
            <p:cNvCxnSpPr/>
            <p:nvPr/>
          </p:nvCxnSpPr>
          <p:spPr bwMode="auto">
            <a:xfrm>
              <a:off x="6012160" y="1052735"/>
              <a:ext cx="0" cy="40324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" name="Connecteur droit 10"/>
            <p:cNvCxnSpPr/>
            <p:nvPr/>
          </p:nvCxnSpPr>
          <p:spPr bwMode="auto">
            <a:xfrm>
              <a:off x="7452320" y="1220008"/>
              <a:ext cx="0" cy="386517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Connecteur droit 11"/>
            <p:cNvCxnSpPr/>
            <p:nvPr/>
          </p:nvCxnSpPr>
          <p:spPr bwMode="auto">
            <a:xfrm>
              <a:off x="8820472" y="1052735"/>
              <a:ext cx="0" cy="40324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Connecteur droit 20"/>
            <p:cNvCxnSpPr/>
            <p:nvPr/>
          </p:nvCxnSpPr>
          <p:spPr bwMode="auto">
            <a:xfrm>
              <a:off x="1835696" y="1205135"/>
              <a:ext cx="0" cy="38800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Connecteur droit 22"/>
            <p:cNvCxnSpPr/>
            <p:nvPr/>
          </p:nvCxnSpPr>
          <p:spPr bwMode="auto">
            <a:xfrm>
              <a:off x="4644008" y="1196751"/>
              <a:ext cx="0" cy="38800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4" name="Étoile à 5 branches 23"/>
          <p:cNvSpPr/>
          <p:nvPr/>
        </p:nvSpPr>
        <p:spPr bwMode="auto">
          <a:xfrm>
            <a:off x="395536" y="1268760"/>
            <a:ext cx="288032" cy="28803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-21031" y="1208627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/>
              <a:t>COPIL</a:t>
            </a:r>
          </a:p>
        </p:txBody>
      </p:sp>
      <p:cxnSp>
        <p:nvCxnSpPr>
          <p:cNvPr id="27" name="Connecteur droit 26"/>
          <p:cNvCxnSpPr/>
          <p:nvPr/>
        </p:nvCxnSpPr>
        <p:spPr bwMode="auto">
          <a:xfrm>
            <a:off x="683568" y="1825378"/>
            <a:ext cx="115212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6699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2" name="Connecteur droit 31"/>
          <p:cNvCxnSpPr/>
          <p:nvPr/>
        </p:nvCxnSpPr>
        <p:spPr bwMode="auto">
          <a:xfrm>
            <a:off x="1907704" y="3933056"/>
            <a:ext cx="1152128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Connecteur droit 32"/>
          <p:cNvCxnSpPr/>
          <p:nvPr/>
        </p:nvCxnSpPr>
        <p:spPr bwMode="auto">
          <a:xfrm>
            <a:off x="3028208" y="3716977"/>
            <a:ext cx="895721" cy="5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ZoneTexte 44"/>
          <p:cNvSpPr txBox="1"/>
          <p:nvPr/>
        </p:nvSpPr>
        <p:spPr>
          <a:xfrm>
            <a:off x="1777336" y="1692395"/>
            <a:ext cx="179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Procédure marché</a:t>
            </a:r>
          </a:p>
        </p:txBody>
      </p:sp>
      <p:cxnSp>
        <p:nvCxnSpPr>
          <p:cNvPr id="46" name="Connecteur droit 45"/>
          <p:cNvCxnSpPr/>
          <p:nvPr/>
        </p:nvCxnSpPr>
        <p:spPr bwMode="auto">
          <a:xfrm flipV="1">
            <a:off x="795647" y="3938573"/>
            <a:ext cx="1040049" cy="403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ZoneTexte 46"/>
          <p:cNvSpPr txBox="1"/>
          <p:nvPr/>
        </p:nvSpPr>
        <p:spPr>
          <a:xfrm>
            <a:off x="1087567" y="3653298"/>
            <a:ext cx="572256" cy="27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CDC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5724128" y="3717032"/>
            <a:ext cx="2907659" cy="400110"/>
          </a:xfrm>
          <a:prstGeom prst="rect">
            <a:avLst/>
          </a:prstGeom>
          <a:solidFill>
            <a:srgbClr val="ECEEEF">
              <a:alpha val="61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Etudes techniques</a:t>
            </a:r>
          </a:p>
        </p:txBody>
      </p:sp>
      <p:sp>
        <p:nvSpPr>
          <p:cNvPr id="62" name="ZoneTexte 61"/>
          <p:cNvSpPr txBox="1"/>
          <p:nvPr/>
        </p:nvSpPr>
        <p:spPr>
          <a:xfrm rot="16200000">
            <a:off x="-75279" y="4772355"/>
            <a:ext cx="2112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60093"/>
                </a:solidFill>
              </a:rPr>
              <a:t>E. </a:t>
            </a:r>
            <a:r>
              <a:rPr lang="fr-FR" sz="1600" b="1" dirty="0" err="1">
                <a:solidFill>
                  <a:srgbClr val="D60093"/>
                </a:solidFill>
              </a:rPr>
              <a:t>municip</a:t>
            </a:r>
            <a:r>
              <a:rPr lang="fr-FR" sz="1600" b="1" dirty="0">
                <a:solidFill>
                  <a:srgbClr val="D60093"/>
                </a:solidFill>
              </a:rPr>
              <a:t>.</a:t>
            </a:r>
          </a:p>
        </p:txBody>
      </p:sp>
      <p:sp>
        <p:nvSpPr>
          <p:cNvPr id="63" name="ZoneTexte 62"/>
          <p:cNvSpPr txBox="1"/>
          <p:nvPr/>
        </p:nvSpPr>
        <p:spPr>
          <a:xfrm rot="16200000">
            <a:off x="610147" y="4772355"/>
            <a:ext cx="2112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60093"/>
                </a:solidFill>
              </a:rPr>
              <a:t>E. </a:t>
            </a:r>
            <a:r>
              <a:rPr lang="fr-FR" sz="1600" b="1" dirty="0" err="1">
                <a:solidFill>
                  <a:srgbClr val="D60093"/>
                </a:solidFill>
              </a:rPr>
              <a:t>europ</a:t>
            </a:r>
            <a:r>
              <a:rPr lang="fr-FR" sz="1600" b="1" dirty="0">
                <a:solidFill>
                  <a:srgbClr val="D60093"/>
                </a:solidFill>
              </a:rPr>
              <a:t>.</a:t>
            </a:r>
          </a:p>
        </p:txBody>
      </p:sp>
      <p:sp>
        <p:nvSpPr>
          <p:cNvPr id="64" name="ZoneTexte 63"/>
          <p:cNvSpPr txBox="1"/>
          <p:nvPr/>
        </p:nvSpPr>
        <p:spPr>
          <a:xfrm rot="16200000">
            <a:off x="2726483" y="4772355"/>
            <a:ext cx="2112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60093"/>
                </a:solidFill>
              </a:rPr>
              <a:t>E. région.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3275856" y="2276872"/>
            <a:ext cx="349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Recueil des données</a:t>
            </a:r>
          </a:p>
        </p:txBody>
      </p:sp>
      <p:sp>
        <p:nvSpPr>
          <p:cNvPr id="58" name="Étoile à 5 branches 57"/>
          <p:cNvSpPr/>
          <p:nvPr/>
        </p:nvSpPr>
        <p:spPr bwMode="auto">
          <a:xfrm>
            <a:off x="1403648" y="1916832"/>
            <a:ext cx="288032" cy="28803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763688" y="1958643"/>
            <a:ext cx="2736304" cy="246221"/>
          </a:xfrm>
          <a:prstGeom prst="rect">
            <a:avLst/>
          </a:prstGeom>
          <a:solidFill>
            <a:schemeClr val="bg1">
              <a:alpha val="23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600" b="1" dirty="0"/>
              <a:t>Convention de financement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043608" y="188550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Calendrier</a:t>
            </a:r>
          </a:p>
        </p:txBody>
      </p:sp>
      <p:grpSp>
        <p:nvGrpSpPr>
          <p:cNvPr id="30" name="Groupe 29"/>
          <p:cNvGrpSpPr/>
          <p:nvPr/>
        </p:nvGrpSpPr>
        <p:grpSpPr>
          <a:xfrm>
            <a:off x="611560" y="1196751"/>
            <a:ext cx="3312369" cy="4801153"/>
            <a:chOff x="611560" y="1196751"/>
            <a:chExt cx="3312369" cy="5104989"/>
          </a:xfrm>
        </p:grpSpPr>
        <p:sp>
          <p:nvSpPr>
            <p:cNvPr id="7" name="Rectangle 6"/>
            <p:cNvSpPr/>
            <p:nvPr/>
          </p:nvSpPr>
          <p:spPr bwMode="auto">
            <a:xfrm>
              <a:off x="1524804" y="1196751"/>
              <a:ext cx="282347" cy="5089749"/>
            </a:xfrm>
            <a:prstGeom prst="rect">
              <a:avLst/>
            </a:prstGeom>
            <a:solidFill>
              <a:schemeClr val="bg1">
                <a:lumMod val="5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611560" y="1196751"/>
              <a:ext cx="498371" cy="5082129"/>
            </a:xfrm>
            <a:prstGeom prst="rect">
              <a:avLst/>
            </a:prstGeom>
            <a:solidFill>
              <a:schemeClr val="bg1">
                <a:lumMod val="5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3275857" y="1196753"/>
              <a:ext cx="648072" cy="5097368"/>
            </a:xfrm>
            <a:prstGeom prst="rect">
              <a:avLst/>
            </a:prstGeom>
            <a:solidFill>
              <a:schemeClr val="bg1">
                <a:lumMod val="5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95736" y="1196752"/>
              <a:ext cx="282347" cy="5104988"/>
            </a:xfrm>
            <a:prstGeom prst="rect">
              <a:avLst/>
            </a:prstGeom>
            <a:solidFill>
              <a:schemeClr val="bg1">
                <a:lumMod val="5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67" name="ZoneTexte 66"/>
          <p:cNvSpPr txBox="1"/>
          <p:nvPr/>
        </p:nvSpPr>
        <p:spPr>
          <a:xfrm rot="16200000">
            <a:off x="1308742" y="4748043"/>
            <a:ext cx="2112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D60093"/>
                </a:solidFill>
              </a:rPr>
              <a:t>E. sénat.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251520" y="3068960"/>
            <a:ext cx="26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/>
              <a:t>Atelier insertion territ.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6372200" y="4653136"/>
            <a:ext cx="2232248" cy="296446"/>
            <a:chOff x="6372200" y="4653136"/>
            <a:chExt cx="2232248" cy="296446"/>
          </a:xfrm>
        </p:grpSpPr>
        <p:cxnSp>
          <p:nvCxnSpPr>
            <p:cNvPr id="75" name="Connecteur droit 74"/>
            <p:cNvCxnSpPr/>
            <p:nvPr/>
          </p:nvCxnSpPr>
          <p:spPr bwMode="auto">
            <a:xfrm>
              <a:off x="6372200" y="4949581"/>
              <a:ext cx="1584176" cy="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6" name="ZoneTexte 75"/>
            <p:cNvSpPr txBox="1"/>
            <p:nvPr/>
          </p:nvSpPr>
          <p:spPr>
            <a:xfrm>
              <a:off x="7380312" y="4653136"/>
              <a:ext cx="122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Dossier</a:t>
              </a:r>
            </a:p>
          </p:txBody>
        </p:sp>
      </p:grpSp>
      <p:cxnSp>
        <p:nvCxnSpPr>
          <p:cNvPr id="78" name="Connecteur droit 77"/>
          <p:cNvCxnSpPr/>
          <p:nvPr/>
        </p:nvCxnSpPr>
        <p:spPr bwMode="auto">
          <a:xfrm>
            <a:off x="3203848" y="2695380"/>
            <a:ext cx="93610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9" name="ZoneTexte 78"/>
          <p:cNvSpPr txBox="1"/>
          <p:nvPr/>
        </p:nvSpPr>
        <p:spPr>
          <a:xfrm>
            <a:off x="4211960" y="2541491"/>
            <a:ext cx="2628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Hiérarchisation des enjeux</a:t>
            </a:r>
          </a:p>
        </p:txBody>
      </p:sp>
      <p:cxnSp>
        <p:nvCxnSpPr>
          <p:cNvPr id="81" name="Connecteur droit 80"/>
          <p:cNvCxnSpPr/>
          <p:nvPr/>
        </p:nvCxnSpPr>
        <p:spPr bwMode="auto">
          <a:xfrm>
            <a:off x="3923928" y="2935977"/>
            <a:ext cx="352839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4" name="Connecteur droit 83"/>
          <p:cNvCxnSpPr/>
          <p:nvPr/>
        </p:nvCxnSpPr>
        <p:spPr bwMode="auto">
          <a:xfrm flipV="1">
            <a:off x="4723675" y="3212976"/>
            <a:ext cx="712421" cy="3784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8" name="Connecteur droit 87"/>
          <p:cNvCxnSpPr/>
          <p:nvPr/>
        </p:nvCxnSpPr>
        <p:spPr bwMode="auto">
          <a:xfrm flipV="1">
            <a:off x="6379859" y="3212976"/>
            <a:ext cx="712421" cy="3784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9" name="ZoneTexte 88"/>
          <p:cNvSpPr txBox="1"/>
          <p:nvPr/>
        </p:nvSpPr>
        <p:spPr>
          <a:xfrm>
            <a:off x="5436096" y="1844824"/>
            <a:ext cx="2746576" cy="707886"/>
          </a:xfrm>
          <a:prstGeom prst="rect">
            <a:avLst/>
          </a:prstGeom>
          <a:solidFill>
            <a:srgbClr val="ECEEEF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8000"/>
                </a:solidFill>
              </a:rPr>
              <a:t>Etudes environnementales</a:t>
            </a:r>
          </a:p>
        </p:txBody>
      </p:sp>
      <p:cxnSp>
        <p:nvCxnSpPr>
          <p:cNvPr id="90" name="Connecteur droit 89"/>
          <p:cNvCxnSpPr/>
          <p:nvPr/>
        </p:nvCxnSpPr>
        <p:spPr bwMode="auto">
          <a:xfrm>
            <a:off x="3923928" y="3501008"/>
            <a:ext cx="352839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0" name="ZoneTexte 99"/>
          <p:cNvSpPr txBox="1"/>
          <p:nvPr/>
        </p:nvSpPr>
        <p:spPr>
          <a:xfrm>
            <a:off x="3882984" y="3573016"/>
            <a:ext cx="349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Recueil des données</a:t>
            </a:r>
          </a:p>
        </p:txBody>
      </p:sp>
      <p:cxnSp>
        <p:nvCxnSpPr>
          <p:cNvPr id="28" name="Connecteur droit 27"/>
          <p:cNvCxnSpPr/>
          <p:nvPr/>
        </p:nvCxnSpPr>
        <p:spPr bwMode="auto">
          <a:xfrm>
            <a:off x="1835696" y="2492896"/>
            <a:ext cx="1368152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7" name="Connecteur droit 76"/>
          <p:cNvCxnSpPr/>
          <p:nvPr/>
        </p:nvCxnSpPr>
        <p:spPr bwMode="auto">
          <a:xfrm>
            <a:off x="3923929" y="3212976"/>
            <a:ext cx="267428" cy="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Connecteur droit 69"/>
          <p:cNvCxnSpPr/>
          <p:nvPr/>
        </p:nvCxnSpPr>
        <p:spPr bwMode="auto">
          <a:xfrm flipV="1">
            <a:off x="2336909" y="3212976"/>
            <a:ext cx="849824" cy="3784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Connecteur droit 86"/>
          <p:cNvCxnSpPr/>
          <p:nvPr/>
        </p:nvCxnSpPr>
        <p:spPr bwMode="auto">
          <a:xfrm flipV="1">
            <a:off x="95534" y="1820144"/>
            <a:ext cx="532263" cy="1364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1" name="ZoneTexte 90"/>
          <p:cNvSpPr txBox="1"/>
          <p:nvPr/>
        </p:nvSpPr>
        <p:spPr>
          <a:xfrm>
            <a:off x="35496" y="1556792"/>
            <a:ext cx="567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CDC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7619843" y="2905780"/>
            <a:ext cx="1488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Itérations </a:t>
            </a:r>
            <a:r>
              <a:rPr lang="fr-FR" sz="1400" b="1" dirty="0" err="1"/>
              <a:t>envir</a:t>
            </a:r>
            <a:r>
              <a:rPr lang="fr-FR" sz="1400" b="1" dirty="0"/>
              <a:t> / technique</a:t>
            </a:r>
          </a:p>
        </p:txBody>
      </p:sp>
      <p:cxnSp>
        <p:nvCxnSpPr>
          <p:cNvPr id="73" name="Connecteur droit 72"/>
          <p:cNvCxnSpPr/>
          <p:nvPr/>
        </p:nvCxnSpPr>
        <p:spPr bwMode="auto">
          <a:xfrm>
            <a:off x="755576" y="1484784"/>
            <a:ext cx="936104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4" name="ZoneTexte 73"/>
          <p:cNvSpPr txBox="1"/>
          <p:nvPr/>
        </p:nvSpPr>
        <p:spPr>
          <a:xfrm>
            <a:off x="1835696" y="1340768"/>
            <a:ext cx="3290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Mise au point démarche de concertation</a:t>
            </a:r>
          </a:p>
        </p:txBody>
      </p:sp>
      <p:sp>
        <p:nvSpPr>
          <p:cNvPr id="83" name="Étoile à 5 branches 82"/>
          <p:cNvSpPr/>
          <p:nvPr/>
        </p:nvSpPr>
        <p:spPr bwMode="auto">
          <a:xfrm>
            <a:off x="1547664" y="1340768"/>
            <a:ext cx="288032" cy="288032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Accolade fermante 2"/>
          <p:cNvSpPr/>
          <p:nvPr/>
        </p:nvSpPr>
        <p:spPr bwMode="auto">
          <a:xfrm>
            <a:off x="7446635" y="2872681"/>
            <a:ext cx="173208" cy="70033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2015525" y="3656057"/>
            <a:ext cx="756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marché</a:t>
            </a:r>
          </a:p>
        </p:txBody>
      </p:sp>
      <p:grpSp>
        <p:nvGrpSpPr>
          <p:cNvPr id="29" name="Groupe 28"/>
          <p:cNvGrpSpPr/>
          <p:nvPr/>
        </p:nvGrpSpPr>
        <p:grpSpPr>
          <a:xfrm>
            <a:off x="251520" y="4077072"/>
            <a:ext cx="7195115" cy="756462"/>
            <a:chOff x="251520" y="4077072"/>
            <a:chExt cx="7195115" cy="756462"/>
          </a:xfrm>
        </p:grpSpPr>
        <p:cxnSp>
          <p:nvCxnSpPr>
            <p:cNvPr id="69" name="Connecteur droit 68"/>
            <p:cNvCxnSpPr/>
            <p:nvPr/>
          </p:nvCxnSpPr>
          <p:spPr bwMode="auto">
            <a:xfrm>
              <a:off x="771896" y="4203865"/>
              <a:ext cx="1014482" cy="17223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6" name="ZoneTexte 85"/>
            <p:cNvSpPr txBox="1"/>
            <p:nvPr/>
          </p:nvSpPr>
          <p:spPr>
            <a:xfrm>
              <a:off x="3995936" y="4077072"/>
              <a:ext cx="2592288" cy="400110"/>
            </a:xfrm>
            <a:prstGeom prst="rect">
              <a:avLst/>
            </a:prstGeom>
            <a:solidFill>
              <a:srgbClr val="ECEEEF">
                <a:alpha val="62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Etudes générales</a:t>
              </a: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251520" y="4221088"/>
              <a:ext cx="7195115" cy="612446"/>
              <a:chOff x="251520" y="4221088"/>
              <a:chExt cx="7195115" cy="612446"/>
            </a:xfrm>
          </p:grpSpPr>
          <p:cxnSp>
            <p:nvCxnSpPr>
              <p:cNvPr id="68" name="Connecteur droit 67"/>
              <p:cNvCxnSpPr/>
              <p:nvPr/>
            </p:nvCxnSpPr>
            <p:spPr bwMode="auto">
              <a:xfrm>
                <a:off x="1858386" y="4221088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Connecteur droit 81"/>
              <p:cNvCxnSpPr/>
              <p:nvPr/>
            </p:nvCxnSpPr>
            <p:spPr bwMode="auto">
              <a:xfrm>
                <a:off x="3008867" y="4499248"/>
                <a:ext cx="4437768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80" name="ZoneTexte 79"/>
              <p:cNvSpPr txBox="1"/>
              <p:nvPr/>
            </p:nvSpPr>
            <p:spPr>
              <a:xfrm>
                <a:off x="251520" y="4525757"/>
                <a:ext cx="26848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i="1" dirty="0"/>
                  <a:t>Atelier fonctionnalités</a:t>
                </a:r>
              </a:p>
            </p:txBody>
          </p:sp>
          <p:cxnSp>
            <p:nvCxnSpPr>
              <p:cNvPr id="85" name="Connecteur droit 84"/>
              <p:cNvCxnSpPr/>
              <p:nvPr/>
            </p:nvCxnSpPr>
            <p:spPr bwMode="auto">
              <a:xfrm flipV="1">
                <a:off x="4723235" y="4705399"/>
                <a:ext cx="712421" cy="3784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2" name="Connecteur droit 91"/>
              <p:cNvCxnSpPr/>
              <p:nvPr/>
            </p:nvCxnSpPr>
            <p:spPr bwMode="auto">
              <a:xfrm flipV="1">
                <a:off x="6379419" y="4705399"/>
                <a:ext cx="712421" cy="3784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4" name="Connecteur droit 93"/>
              <p:cNvCxnSpPr/>
              <p:nvPr/>
            </p:nvCxnSpPr>
            <p:spPr bwMode="auto">
              <a:xfrm>
                <a:off x="3923489" y="4705399"/>
                <a:ext cx="267428" cy="1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" name="Connecteur droit 96"/>
              <p:cNvCxnSpPr/>
              <p:nvPr/>
            </p:nvCxnSpPr>
            <p:spPr bwMode="auto">
              <a:xfrm flipV="1">
                <a:off x="2336469" y="4705399"/>
                <a:ext cx="849824" cy="3784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08" name="ZoneTexte 107"/>
          <p:cNvSpPr txBox="1"/>
          <p:nvPr/>
        </p:nvSpPr>
        <p:spPr>
          <a:xfrm>
            <a:off x="1331640" y="1196752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/>
              <a:t>COPIL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1259632" y="5157192"/>
            <a:ext cx="7704856" cy="1512168"/>
            <a:chOff x="1259632" y="5157192"/>
            <a:chExt cx="7704856" cy="1512168"/>
          </a:xfrm>
        </p:grpSpPr>
        <p:grpSp>
          <p:nvGrpSpPr>
            <p:cNvPr id="93" name="Groupe 92"/>
            <p:cNvGrpSpPr/>
            <p:nvPr/>
          </p:nvGrpSpPr>
          <p:grpSpPr>
            <a:xfrm>
              <a:off x="4067944" y="5157192"/>
              <a:ext cx="4896544" cy="1512168"/>
              <a:chOff x="4067944" y="5013176"/>
              <a:chExt cx="4896544" cy="1512168"/>
            </a:xfrm>
          </p:grpSpPr>
          <p:sp>
            <p:nvSpPr>
              <p:cNvPr id="95" name="Rectangle 94"/>
              <p:cNvSpPr/>
              <p:nvPr/>
            </p:nvSpPr>
            <p:spPr bwMode="auto">
              <a:xfrm>
                <a:off x="4067944" y="5013176"/>
                <a:ext cx="4896544" cy="1512168"/>
              </a:xfrm>
              <a:prstGeom prst="rect">
                <a:avLst/>
              </a:prstGeom>
              <a:solidFill>
                <a:schemeClr val="accent1">
                  <a:alpha val="38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cxnSp>
            <p:nvCxnSpPr>
              <p:cNvPr id="98" name="Connecteur droit 97"/>
              <p:cNvCxnSpPr/>
              <p:nvPr/>
            </p:nvCxnSpPr>
            <p:spPr bwMode="auto">
              <a:xfrm>
                <a:off x="7740352" y="5661248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Connecteur droit 98"/>
              <p:cNvCxnSpPr/>
              <p:nvPr/>
            </p:nvCxnSpPr>
            <p:spPr bwMode="auto">
              <a:xfrm>
                <a:off x="6516216" y="5373216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01" name="ZoneTexte 100"/>
              <p:cNvSpPr txBox="1"/>
              <p:nvPr/>
            </p:nvSpPr>
            <p:spPr>
              <a:xfrm>
                <a:off x="7596336" y="5240233"/>
                <a:ext cx="12961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Écriture CDC</a:t>
                </a:r>
              </a:p>
            </p:txBody>
          </p:sp>
          <p:sp>
            <p:nvSpPr>
              <p:cNvPr id="102" name="ZoneTexte 101"/>
              <p:cNvSpPr txBox="1"/>
              <p:nvPr/>
            </p:nvSpPr>
            <p:spPr>
              <a:xfrm>
                <a:off x="6131402" y="5528265"/>
                <a:ext cx="16809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Procédure marchés</a:t>
                </a:r>
              </a:p>
            </p:txBody>
          </p:sp>
          <p:cxnSp>
            <p:nvCxnSpPr>
              <p:cNvPr id="103" name="Connecteur droit 102"/>
              <p:cNvCxnSpPr/>
              <p:nvPr/>
            </p:nvCxnSpPr>
            <p:spPr bwMode="auto">
              <a:xfrm>
                <a:off x="7740352" y="5949280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04" name="ZoneTexte 103"/>
              <p:cNvSpPr txBox="1"/>
              <p:nvPr/>
            </p:nvSpPr>
            <p:spPr>
              <a:xfrm>
                <a:off x="5796136" y="5816297"/>
                <a:ext cx="20409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Négociation convention</a:t>
                </a:r>
              </a:p>
            </p:txBody>
          </p:sp>
          <p:sp>
            <p:nvSpPr>
              <p:cNvPr id="105" name="Accolade ouvrante 104"/>
              <p:cNvSpPr/>
              <p:nvPr/>
            </p:nvSpPr>
            <p:spPr bwMode="auto">
              <a:xfrm>
                <a:off x="5580112" y="5258716"/>
                <a:ext cx="360040" cy="978596"/>
              </a:xfrm>
              <a:prstGeom prst="leftBrace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" name="ZoneTexte 105"/>
              <p:cNvSpPr txBox="1"/>
              <p:nvPr/>
            </p:nvSpPr>
            <p:spPr>
              <a:xfrm>
                <a:off x="4139952" y="5229200"/>
                <a:ext cx="1656184" cy="1015663"/>
              </a:xfrm>
              <a:prstGeom prst="rect">
                <a:avLst/>
              </a:prstGeom>
              <a:solidFill>
                <a:srgbClr val="FF0000">
                  <a:alpha val="4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/>
                  <a:t>Anticiper la phase suivante</a:t>
                </a:r>
              </a:p>
            </p:txBody>
          </p:sp>
        </p:grpSp>
        <p:sp>
          <p:nvSpPr>
            <p:cNvPr id="109" name="Flèche droite 108"/>
            <p:cNvSpPr/>
            <p:nvPr/>
          </p:nvSpPr>
          <p:spPr bwMode="auto">
            <a:xfrm>
              <a:off x="1259632" y="6165304"/>
              <a:ext cx="455529" cy="36004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835696" y="6135687"/>
              <a:ext cx="2160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Proposition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02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5. Travaux LNPN préparatoires à l’est de Mantes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21831113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ectangle 321"/>
          <p:cNvSpPr/>
          <p:nvPr/>
        </p:nvSpPr>
        <p:spPr bwMode="auto">
          <a:xfrm>
            <a:off x="0" y="5733256"/>
            <a:ext cx="9144000" cy="1124744"/>
          </a:xfrm>
          <a:prstGeom prst="rect">
            <a:avLst/>
          </a:prstGeom>
          <a:solidFill>
            <a:srgbClr val="F0F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1905000" y="978571"/>
            <a:ext cx="4394200" cy="2236788"/>
            <a:chOff x="928" y="2023"/>
            <a:chExt cx="4356" cy="1409"/>
          </a:xfrm>
        </p:grpSpPr>
        <p:sp>
          <p:nvSpPr>
            <p:cNvPr id="52249" name="AutoShape 6"/>
            <p:cNvSpPr>
              <a:spLocks noChangeAspect="1" noChangeArrowheads="1"/>
            </p:cNvSpPr>
            <p:nvPr/>
          </p:nvSpPr>
          <p:spPr bwMode="auto">
            <a:xfrm rot="10800000">
              <a:off x="930" y="2024"/>
              <a:ext cx="4354" cy="140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250" name="Rectangle 7"/>
            <p:cNvSpPr>
              <a:spLocks noChangeArrowheads="1"/>
            </p:cNvSpPr>
            <p:nvPr/>
          </p:nvSpPr>
          <p:spPr bwMode="auto">
            <a:xfrm rot="10800000" flipV="1">
              <a:off x="2527" y="2511"/>
              <a:ext cx="544" cy="35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grpSp>
          <p:nvGrpSpPr>
            <p:cNvPr id="52251" name="Group 8"/>
            <p:cNvGrpSpPr>
              <a:grpSpLocks/>
            </p:cNvGrpSpPr>
            <p:nvPr/>
          </p:nvGrpSpPr>
          <p:grpSpPr bwMode="auto">
            <a:xfrm rot="10800000">
              <a:off x="2165" y="2491"/>
              <a:ext cx="1124" cy="1"/>
              <a:chOff x="2693" y="3137"/>
              <a:chExt cx="1685" cy="1"/>
            </a:xfrm>
          </p:grpSpPr>
          <p:sp>
            <p:nvSpPr>
              <p:cNvPr id="52387" name="Line 9"/>
              <p:cNvSpPr>
                <a:spLocks noChangeShapeType="1"/>
              </p:cNvSpPr>
              <p:nvPr/>
            </p:nvSpPr>
            <p:spPr bwMode="auto">
              <a:xfrm>
                <a:off x="2693" y="3137"/>
                <a:ext cx="168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88" name="Line 10"/>
              <p:cNvSpPr>
                <a:spLocks noChangeShapeType="1"/>
              </p:cNvSpPr>
              <p:nvPr/>
            </p:nvSpPr>
            <p:spPr bwMode="auto">
              <a:xfrm flipV="1">
                <a:off x="3243" y="3138"/>
                <a:ext cx="218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lg" len="med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252" name="Line 11"/>
            <p:cNvSpPr>
              <a:spLocks noChangeShapeType="1"/>
            </p:cNvSpPr>
            <p:nvPr/>
          </p:nvSpPr>
          <p:spPr bwMode="auto">
            <a:xfrm rot="10800000" flipH="1">
              <a:off x="4560" y="2105"/>
              <a:ext cx="357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3" name="Line 13"/>
            <p:cNvSpPr>
              <a:spLocks noChangeShapeType="1"/>
            </p:cNvSpPr>
            <p:nvPr/>
          </p:nvSpPr>
          <p:spPr bwMode="auto">
            <a:xfrm rot="10800000" flipV="1">
              <a:off x="5110" y="2793"/>
              <a:ext cx="73" cy="1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4" name="Line 14"/>
            <p:cNvSpPr>
              <a:spLocks noChangeShapeType="1"/>
            </p:cNvSpPr>
            <p:nvPr/>
          </p:nvSpPr>
          <p:spPr bwMode="auto">
            <a:xfrm rot="10800000">
              <a:off x="4744" y="2788"/>
              <a:ext cx="272" cy="1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5" name="Line 15"/>
            <p:cNvSpPr>
              <a:spLocks noChangeShapeType="1"/>
            </p:cNvSpPr>
            <p:nvPr/>
          </p:nvSpPr>
          <p:spPr bwMode="auto">
            <a:xfrm rot="10800000" flipV="1">
              <a:off x="4391" y="2953"/>
              <a:ext cx="120" cy="16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6" name="Line 16"/>
            <p:cNvSpPr>
              <a:spLocks noChangeShapeType="1"/>
            </p:cNvSpPr>
            <p:nvPr/>
          </p:nvSpPr>
          <p:spPr bwMode="auto">
            <a:xfrm rot="10800000" flipV="1">
              <a:off x="3978" y="2621"/>
              <a:ext cx="390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7" name="Line 17"/>
            <p:cNvSpPr>
              <a:spLocks noChangeShapeType="1"/>
            </p:cNvSpPr>
            <p:nvPr/>
          </p:nvSpPr>
          <p:spPr bwMode="auto">
            <a:xfrm rot="10800000" flipH="1">
              <a:off x="4371" y="2428"/>
              <a:ext cx="213" cy="1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8" name="Line 18"/>
            <p:cNvSpPr>
              <a:spLocks noChangeShapeType="1"/>
            </p:cNvSpPr>
            <p:nvPr/>
          </p:nvSpPr>
          <p:spPr bwMode="auto">
            <a:xfrm rot="10800000">
              <a:off x="3975" y="2447"/>
              <a:ext cx="39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59" name="Line 19"/>
            <p:cNvSpPr>
              <a:spLocks noChangeShapeType="1"/>
            </p:cNvSpPr>
            <p:nvPr/>
          </p:nvSpPr>
          <p:spPr bwMode="auto">
            <a:xfrm rot="10800000" flipH="1">
              <a:off x="4379" y="2023"/>
              <a:ext cx="445" cy="4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0" name="Line 20"/>
            <p:cNvSpPr>
              <a:spLocks noChangeShapeType="1"/>
            </p:cNvSpPr>
            <p:nvPr/>
          </p:nvSpPr>
          <p:spPr bwMode="auto">
            <a:xfrm rot="10800000">
              <a:off x="4419" y="2401"/>
              <a:ext cx="154" cy="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1" name="Line 21"/>
            <p:cNvSpPr>
              <a:spLocks noChangeShapeType="1"/>
            </p:cNvSpPr>
            <p:nvPr/>
          </p:nvSpPr>
          <p:spPr bwMode="auto">
            <a:xfrm rot="10800000">
              <a:off x="3960" y="2787"/>
              <a:ext cx="53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2" name="Line 22"/>
            <p:cNvSpPr>
              <a:spLocks noChangeShapeType="1"/>
            </p:cNvSpPr>
            <p:nvPr/>
          </p:nvSpPr>
          <p:spPr bwMode="auto">
            <a:xfrm rot="10800000">
              <a:off x="3798" y="2175"/>
              <a:ext cx="18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3" name="Line 23"/>
            <p:cNvSpPr>
              <a:spLocks noChangeShapeType="1"/>
            </p:cNvSpPr>
            <p:nvPr/>
          </p:nvSpPr>
          <p:spPr bwMode="auto">
            <a:xfrm rot="10800000">
              <a:off x="3942" y="2391"/>
              <a:ext cx="43" cy="2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4" name="Line 24"/>
            <p:cNvSpPr>
              <a:spLocks noChangeShapeType="1"/>
            </p:cNvSpPr>
            <p:nvPr/>
          </p:nvSpPr>
          <p:spPr bwMode="auto">
            <a:xfrm rot="10800000" flipV="1">
              <a:off x="3420" y="2531"/>
              <a:ext cx="193" cy="5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5" name="Line 25"/>
            <p:cNvSpPr>
              <a:spLocks noChangeShapeType="1"/>
            </p:cNvSpPr>
            <p:nvPr/>
          </p:nvSpPr>
          <p:spPr bwMode="auto">
            <a:xfrm rot="10800000">
              <a:off x="3592" y="2309"/>
              <a:ext cx="286" cy="4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6" name="Line 26"/>
            <p:cNvSpPr>
              <a:spLocks noChangeShapeType="1"/>
            </p:cNvSpPr>
            <p:nvPr/>
          </p:nvSpPr>
          <p:spPr bwMode="auto">
            <a:xfrm rot="10800000">
              <a:off x="3895" y="2787"/>
              <a:ext cx="10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7" name="Line 27"/>
            <p:cNvSpPr>
              <a:spLocks noChangeShapeType="1"/>
            </p:cNvSpPr>
            <p:nvPr/>
          </p:nvSpPr>
          <p:spPr bwMode="auto">
            <a:xfrm rot="10800000" flipV="1">
              <a:off x="3327" y="2787"/>
              <a:ext cx="570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8" name="Line 28"/>
            <p:cNvSpPr>
              <a:spLocks noChangeShapeType="1"/>
            </p:cNvSpPr>
            <p:nvPr/>
          </p:nvSpPr>
          <p:spPr bwMode="auto">
            <a:xfrm rot="10800000">
              <a:off x="3535" y="2399"/>
              <a:ext cx="335" cy="5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69" name="Line 29"/>
            <p:cNvSpPr>
              <a:spLocks noChangeShapeType="1"/>
            </p:cNvSpPr>
            <p:nvPr/>
          </p:nvSpPr>
          <p:spPr bwMode="auto">
            <a:xfrm rot="10800000" flipV="1">
              <a:off x="3172" y="2400"/>
              <a:ext cx="36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0" name="Line 30"/>
            <p:cNvSpPr>
              <a:spLocks noChangeShapeType="1"/>
            </p:cNvSpPr>
            <p:nvPr/>
          </p:nvSpPr>
          <p:spPr bwMode="auto">
            <a:xfrm rot="10800000">
              <a:off x="3693" y="2953"/>
              <a:ext cx="77" cy="1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1" name="Line 31"/>
            <p:cNvSpPr>
              <a:spLocks noChangeShapeType="1"/>
            </p:cNvSpPr>
            <p:nvPr/>
          </p:nvSpPr>
          <p:spPr bwMode="auto">
            <a:xfrm rot="10800000" flipV="1">
              <a:off x="3452" y="2920"/>
              <a:ext cx="35" cy="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2" name="Line 32"/>
            <p:cNvSpPr>
              <a:spLocks noChangeShapeType="1"/>
            </p:cNvSpPr>
            <p:nvPr/>
          </p:nvSpPr>
          <p:spPr bwMode="auto">
            <a:xfrm rot="10800000" flipV="1">
              <a:off x="3467" y="2947"/>
              <a:ext cx="31" cy="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3" name="Line 33"/>
            <p:cNvSpPr>
              <a:spLocks noChangeShapeType="1"/>
            </p:cNvSpPr>
            <p:nvPr/>
          </p:nvSpPr>
          <p:spPr bwMode="auto">
            <a:xfrm rot="10800000" flipV="1">
              <a:off x="3609" y="2500"/>
              <a:ext cx="20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4" name="Line 34"/>
            <p:cNvSpPr>
              <a:spLocks noChangeShapeType="1"/>
            </p:cNvSpPr>
            <p:nvPr/>
          </p:nvSpPr>
          <p:spPr bwMode="auto">
            <a:xfrm rot="10800000" flipV="1">
              <a:off x="3598" y="2559"/>
              <a:ext cx="27" cy="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5" name="Line 35"/>
            <p:cNvSpPr>
              <a:spLocks noChangeShapeType="1"/>
            </p:cNvSpPr>
            <p:nvPr/>
          </p:nvSpPr>
          <p:spPr bwMode="auto">
            <a:xfrm rot="10800000" flipV="1">
              <a:off x="3501" y="2762"/>
              <a:ext cx="36" cy="2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6" name="Line 36"/>
            <p:cNvSpPr>
              <a:spLocks noChangeShapeType="1"/>
            </p:cNvSpPr>
            <p:nvPr/>
          </p:nvSpPr>
          <p:spPr bwMode="auto">
            <a:xfrm rot="10800000" flipV="1">
              <a:off x="3518" y="2793"/>
              <a:ext cx="42" cy="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7" name="Line 39"/>
            <p:cNvSpPr>
              <a:spLocks noChangeShapeType="1"/>
            </p:cNvSpPr>
            <p:nvPr/>
          </p:nvSpPr>
          <p:spPr bwMode="auto">
            <a:xfrm rot="10800000">
              <a:off x="3142" y="2950"/>
              <a:ext cx="82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8" name="Line 40"/>
            <p:cNvSpPr>
              <a:spLocks noChangeShapeType="1"/>
            </p:cNvSpPr>
            <p:nvPr/>
          </p:nvSpPr>
          <p:spPr bwMode="auto">
            <a:xfrm rot="10800000">
              <a:off x="3230" y="2175"/>
              <a:ext cx="56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79" name="Line 41"/>
            <p:cNvSpPr>
              <a:spLocks noChangeShapeType="1"/>
            </p:cNvSpPr>
            <p:nvPr/>
          </p:nvSpPr>
          <p:spPr bwMode="auto">
            <a:xfrm rot="10800000">
              <a:off x="2362" y="2949"/>
              <a:ext cx="78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0" name="Line 42"/>
            <p:cNvSpPr>
              <a:spLocks noChangeShapeType="1"/>
            </p:cNvSpPr>
            <p:nvPr/>
          </p:nvSpPr>
          <p:spPr bwMode="auto">
            <a:xfrm rot="10800000">
              <a:off x="2569" y="2787"/>
              <a:ext cx="75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1" name="Line 43"/>
            <p:cNvSpPr>
              <a:spLocks noChangeShapeType="1"/>
            </p:cNvSpPr>
            <p:nvPr/>
          </p:nvSpPr>
          <p:spPr bwMode="auto">
            <a:xfrm rot="10800000" flipH="1" flipV="1">
              <a:off x="3248" y="2659"/>
              <a:ext cx="91" cy="2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2" name="Line 44"/>
            <p:cNvSpPr>
              <a:spLocks noChangeShapeType="1"/>
            </p:cNvSpPr>
            <p:nvPr/>
          </p:nvSpPr>
          <p:spPr bwMode="auto">
            <a:xfrm rot="10800000">
              <a:off x="3276" y="2764"/>
              <a:ext cx="55" cy="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3" name="Rectangle 45"/>
            <p:cNvSpPr>
              <a:spLocks noChangeArrowheads="1"/>
            </p:cNvSpPr>
            <p:nvPr/>
          </p:nvSpPr>
          <p:spPr bwMode="auto">
            <a:xfrm rot="10800000">
              <a:off x="2527" y="2982"/>
              <a:ext cx="544" cy="91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284" name="Rectangle 46"/>
            <p:cNvSpPr>
              <a:spLocks noChangeArrowheads="1"/>
            </p:cNvSpPr>
            <p:nvPr/>
          </p:nvSpPr>
          <p:spPr bwMode="auto">
            <a:xfrm rot="10800000">
              <a:off x="2527" y="2688"/>
              <a:ext cx="544" cy="79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285" name="Rectangle 47"/>
            <p:cNvSpPr>
              <a:spLocks noChangeArrowheads="1"/>
            </p:cNvSpPr>
            <p:nvPr/>
          </p:nvSpPr>
          <p:spPr bwMode="auto">
            <a:xfrm rot="10800000">
              <a:off x="2527" y="2206"/>
              <a:ext cx="544" cy="84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286" name="Line 48"/>
            <p:cNvSpPr>
              <a:spLocks noChangeShapeType="1"/>
            </p:cNvSpPr>
            <p:nvPr/>
          </p:nvSpPr>
          <p:spPr bwMode="auto">
            <a:xfrm rot="10800000">
              <a:off x="968" y="2950"/>
              <a:ext cx="1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7" name="Line 49"/>
            <p:cNvSpPr>
              <a:spLocks noChangeShapeType="1"/>
            </p:cNvSpPr>
            <p:nvPr/>
          </p:nvSpPr>
          <p:spPr bwMode="auto">
            <a:xfrm rot="10800000">
              <a:off x="975" y="2788"/>
              <a:ext cx="158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8" name="Line 50"/>
            <p:cNvSpPr>
              <a:spLocks noChangeShapeType="1"/>
            </p:cNvSpPr>
            <p:nvPr/>
          </p:nvSpPr>
          <p:spPr bwMode="auto">
            <a:xfrm rot="10800000">
              <a:off x="2233" y="2957"/>
              <a:ext cx="103" cy="15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89" name="Line 51"/>
            <p:cNvSpPr>
              <a:spLocks noChangeShapeType="1"/>
            </p:cNvSpPr>
            <p:nvPr/>
          </p:nvSpPr>
          <p:spPr bwMode="auto">
            <a:xfrm rot="10800000" flipV="1">
              <a:off x="1543" y="2953"/>
              <a:ext cx="289" cy="3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0" name="Line 52"/>
            <p:cNvSpPr>
              <a:spLocks noChangeShapeType="1"/>
            </p:cNvSpPr>
            <p:nvPr/>
          </p:nvSpPr>
          <p:spPr bwMode="auto">
            <a:xfrm rot="10800000">
              <a:off x="1282" y="3123"/>
              <a:ext cx="39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1" name="Line 53"/>
            <p:cNvSpPr>
              <a:spLocks noChangeShapeType="1"/>
            </p:cNvSpPr>
            <p:nvPr/>
          </p:nvSpPr>
          <p:spPr bwMode="auto">
            <a:xfrm rot="10800000">
              <a:off x="1210" y="3263"/>
              <a:ext cx="33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2" name="Line 54"/>
            <p:cNvSpPr>
              <a:spLocks noChangeShapeType="1"/>
            </p:cNvSpPr>
            <p:nvPr/>
          </p:nvSpPr>
          <p:spPr bwMode="auto">
            <a:xfrm rot="10800000">
              <a:off x="1123" y="2565"/>
              <a:ext cx="173" cy="552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3" name="Line 55"/>
            <p:cNvSpPr>
              <a:spLocks noChangeShapeType="1"/>
            </p:cNvSpPr>
            <p:nvPr/>
          </p:nvSpPr>
          <p:spPr bwMode="auto">
            <a:xfrm rot="10800000">
              <a:off x="1013" y="2569"/>
              <a:ext cx="207" cy="693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4" name="Line 60"/>
            <p:cNvSpPr>
              <a:spLocks noChangeShapeType="1"/>
            </p:cNvSpPr>
            <p:nvPr/>
          </p:nvSpPr>
          <p:spPr bwMode="auto">
            <a:xfrm rot="10800000">
              <a:off x="2655" y="2175"/>
              <a:ext cx="576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5" name="Line 61"/>
            <p:cNvSpPr>
              <a:spLocks noChangeShapeType="1"/>
            </p:cNvSpPr>
            <p:nvPr/>
          </p:nvSpPr>
          <p:spPr bwMode="auto">
            <a:xfrm rot="10800000">
              <a:off x="967" y="2400"/>
              <a:ext cx="222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6" name="Line 62"/>
            <p:cNvSpPr>
              <a:spLocks noChangeShapeType="1"/>
            </p:cNvSpPr>
            <p:nvPr/>
          </p:nvSpPr>
          <p:spPr bwMode="auto">
            <a:xfrm rot="10800000">
              <a:off x="929" y="2311"/>
              <a:ext cx="266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7" name="Line 63"/>
            <p:cNvSpPr>
              <a:spLocks noChangeShapeType="1"/>
            </p:cNvSpPr>
            <p:nvPr/>
          </p:nvSpPr>
          <p:spPr bwMode="auto">
            <a:xfrm rot="10800000">
              <a:off x="2647" y="2144"/>
              <a:ext cx="0" cy="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8" name="Line 66"/>
            <p:cNvSpPr>
              <a:spLocks noChangeShapeType="1"/>
            </p:cNvSpPr>
            <p:nvPr/>
          </p:nvSpPr>
          <p:spPr bwMode="auto">
            <a:xfrm rot="10800000">
              <a:off x="2167" y="2659"/>
              <a:ext cx="108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99" name="Line 67"/>
            <p:cNvSpPr>
              <a:spLocks noChangeShapeType="1"/>
            </p:cNvSpPr>
            <p:nvPr/>
          </p:nvSpPr>
          <p:spPr bwMode="auto">
            <a:xfrm rot="10800000">
              <a:off x="1710" y="2644"/>
              <a:ext cx="0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0" name="Line 68"/>
            <p:cNvSpPr>
              <a:spLocks noChangeShapeType="1"/>
            </p:cNvSpPr>
            <p:nvPr/>
          </p:nvSpPr>
          <p:spPr bwMode="auto">
            <a:xfrm rot="10800000">
              <a:off x="1710" y="2559"/>
              <a:ext cx="0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1" name="Line 69"/>
            <p:cNvSpPr>
              <a:spLocks noChangeShapeType="1"/>
            </p:cNvSpPr>
            <p:nvPr/>
          </p:nvSpPr>
          <p:spPr bwMode="auto">
            <a:xfrm rot="10800000">
              <a:off x="2224" y="2659"/>
              <a:ext cx="146" cy="294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2" name="Line 70"/>
            <p:cNvSpPr>
              <a:spLocks noChangeShapeType="1"/>
            </p:cNvSpPr>
            <p:nvPr/>
          </p:nvSpPr>
          <p:spPr bwMode="auto">
            <a:xfrm rot="10800000">
              <a:off x="2274" y="2752"/>
              <a:ext cx="29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3" name="Line 71"/>
            <p:cNvSpPr>
              <a:spLocks noChangeShapeType="1"/>
            </p:cNvSpPr>
            <p:nvPr/>
          </p:nvSpPr>
          <p:spPr bwMode="auto">
            <a:xfrm rot="10800000" flipH="1">
              <a:off x="1981" y="2658"/>
              <a:ext cx="181" cy="3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4" name="Line 72"/>
            <p:cNvSpPr>
              <a:spLocks noChangeShapeType="1"/>
            </p:cNvSpPr>
            <p:nvPr/>
          </p:nvSpPr>
          <p:spPr bwMode="auto">
            <a:xfrm rot="10800000" flipV="1">
              <a:off x="2057" y="2753"/>
              <a:ext cx="47" cy="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5" name="Line 73"/>
            <p:cNvSpPr>
              <a:spLocks noChangeShapeType="1"/>
            </p:cNvSpPr>
            <p:nvPr/>
          </p:nvSpPr>
          <p:spPr bwMode="auto">
            <a:xfrm rot="10800000" flipH="1">
              <a:off x="2346" y="2567"/>
              <a:ext cx="9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6" name="Line 74"/>
            <p:cNvSpPr>
              <a:spLocks noChangeShapeType="1"/>
            </p:cNvSpPr>
            <p:nvPr/>
          </p:nvSpPr>
          <p:spPr bwMode="auto">
            <a:xfrm rot="10800000">
              <a:off x="2095" y="2399"/>
              <a:ext cx="189" cy="2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7" name="Line 75"/>
            <p:cNvSpPr>
              <a:spLocks noChangeShapeType="1"/>
            </p:cNvSpPr>
            <p:nvPr/>
          </p:nvSpPr>
          <p:spPr bwMode="auto">
            <a:xfrm rot="10800000">
              <a:off x="2209" y="2551"/>
              <a:ext cx="38" cy="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8" name="Line 76"/>
            <p:cNvSpPr>
              <a:spLocks noChangeShapeType="1"/>
            </p:cNvSpPr>
            <p:nvPr/>
          </p:nvSpPr>
          <p:spPr bwMode="auto">
            <a:xfrm rot="10800000">
              <a:off x="2188" y="2575"/>
              <a:ext cx="49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09" name="Line 77"/>
            <p:cNvSpPr>
              <a:spLocks noChangeShapeType="1"/>
            </p:cNvSpPr>
            <p:nvPr/>
          </p:nvSpPr>
          <p:spPr bwMode="auto">
            <a:xfrm rot="10800000" flipH="1">
              <a:off x="2097" y="2567"/>
              <a:ext cx="36" cy="53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0" name="Line 78"/>
            <p:cNvSpPr>
              <a:spLocks noChangeShapeType="1"/>
            </p:cNvSpPr>
            <p:nvPr/>
          </p:nvSpPr>
          <p:spPr bwMode="auto">
            <a:xfrm rot="10800000">
              <a:off x="1977" y="2567"/>
              <a:ext cx="23" cy="5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1" name="Line 79"/>
            <p:cNvSpPr>
              <a:spLocks noChangeShapeType="1"/>
            </p:cNvSpPr>
            <p:nvPr/>
          </p:nvSpPr>
          <p:spPr bwMode="auto">
            <a:xfrm rot="10800000">
              <a:off x="1709" y="2617"/>
              <a:ext cx="393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2" name="Line 80"/>
            <p:cNvSpPr>
              <a:spLocks noChangeShapeType="1"/>
            </p:cNvSpPr>
            <p:nvPr/>
          </p:nvSpPr>
          <p:spPr bwMode="auto">
            <a:xfrm rot="10800000" flipH="1">
              <a:off x="2071" y="2621"/>
              <a:ext cx="17" cy="38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3" name="Line 81"/>
            <p:cNvSpPr>
              <a:spLocks noChangeShapeType="1"/>
            </p:cNvSpPr>
            <p:nvPr/>
          </p:nvSpPr>
          <p:spPr bwMode="auto">
            <a:xfrm rot="10800000">
              <a:off x="2013" y="2621"/>
              <a:ext cx="18" cy="42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4" name="Line 82"/>
            <p:cNvSpPr>
              <a:spLocks noChangeShapeType="1"/>
            </p:cNvSpPr>
            <p:nvPr/>
          </p:nvSpPr>
          <p:spPr bwMode="auto">
            <a:xfrm rot="10800000">
              <a:off x="2172" y="2306"/>
              <a:ext cx="173" cy="26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5" name="Line 83"/>
            <p:cNvSpPr>
              <a:spLocks noChangeShapeType="1"/>
            </p:cNvSpPr>
            <p:nvPr/>
          </p:nvSpPr>
          <p:spPr bwMode="auto">
            <a:xfrm rot="10800000">
              <a:off x="947" y="2475"/>
              <a:ext cx="120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6" name="Line 84"/>
            <p:cNvSpPr>
              <a:spLocks noChangeShapeType="1"/>
            </p:cNvSpPr>
            <p:nvPr/>
          </p:nvSpPr>
          <p:spPr bwMode="auto">
            <a:xfrm rot="10800000" flipV="1">
              <a:off x="1857" y="2311"/>
              <a:ext cx="95" cy="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7" name="Line 85"/>
            <p:cNvSpPr>
              <a:spLocks noChangeShapeType="1"/>
            </p:cNvSpPr>
            <p:nvPr/>
          </p:nvSpPr>
          <p:spPr bwMode="auto">
            <a:xfrm rot="10800000" flipV="1">
              <a:off x="1716" y="2397"/>
              <a:ext cx="124" cy="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8" name="Line 86"/>
            <p:cNvSpPr>
              <a:spLocks noChangeShapeType="1"/>
            </p:cNvSpPr>
            <p:nvPr/>
          </p:nvSpPr>
          <p:spPr bwMode="auto">
            <a:xfrm rot="10800000">
              <a:off x="1710" y="2206"/>
              <a:ext cx="60" cy="1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19" name="Line 87"/>
            <p:cNvSpPr>
              <a:spLocks noChangeShapeType="1"/>
            </p:cNvSpPr>
            <p:nvPr/>
          </p:nvSpPr>
          <p:spPr bwMode="auto">
            <a:xfrm rot="10800000">
              <a:off x="928" y="2207"/>
              <a:ext cx="78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0" name="Line 88"/>
            <p:cNvSpPr>
              <a:spLocks noChangeShapeType="1"/>
            </p:cNvSpPr>
            <p:nvPr/>
          </p:nvSpPr>
          <p:spPr bwMode="auto">
            <a:xfrm rot="10800000">
              <a:off x="1024" y="2203"/>
              <a:ext cx="100" cy="3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1" name="Line 89"/>
            <p:cNvSpPr>
              <a:spLocks noChangeShapeType="1"/>
            </p:cNvSpPr>
            <p:nvPr/>
          </p:nvSpPr>
          <p:spPr bwMode="auto">
            <a:xfrm rot="10800000">
              <a:off x="980" y="2398"/>
              <a:ext cx="34" cy="1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2" name="Line 90"/>
            <p:cNvSpPr>
              <a:spLocks noChangeShapeType="1"/>
            </p:cNvSpPr>
            <p:nvPr/>
          </p:nvSpPr>
          <p:spPr bwMode="auto">
            <a:xfrm rot="10800000">
              <a:off x="959" y="2476"/>
              <a:ext cx="44" cy="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3" name="Line 91"/>
            <p:cNvSpPr>
              <a:spLocks noChangeShapeType="1"/>
            </p:cNvSpPr>
            <p:nvPr/>
          </p:nvSpPr>
          <p:spPr bwMode="auto">
            <a:xfrm rot="10800000">
              <a:off x="1709" y="2659"/>
              <a:ext cx="453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4" name="Line 92"/>
            <p:cNvSpPr>
              <a:spLocks noChangeShapeType="1"/>
            </p:cNvSpPr>
            <p:nvPr/>
          </p:nvSpPr>
          <p:spPr bwMode="auto">
            <a:xfrm rot="10800000">
              <a:off x="1710" y="2605"/>
              <a:ext cx="0" cy="23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5" name="Line 93"/>
            <p:cNvSpPr>
              <a:spLocks noChangeShapeType="1"/>
            </p:cNvSpPr>
            <p:nvPr/>
          </p:nvSpPr>
          <p:spPr bwMode="auto">
            <a:xfrm rot="10800000" flipV="1">
              <a:off x="2227" y="2573"/>
              <a:ext cx="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6" name="Line 94"/>
            <p:cNvSpPr>
              <a:spLocks noChangeShapeType="1"/>
            </p:cNvSpPr>
            <p:nvPr/>
          </p:nvSpPr>
          <p:spPr bwMode="auto">
            <a:xfrm rot="10800000">
              <a:off x="1710" y="2571"/>
              <a:ext cx="514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7" name="Line 101"/>
            <p:cNvSpPr>
              <a:spLocks noChangeShapeType="1"/>
            </p:cNvSpPr>
            <p:nvPr/>
          </p:nvSpPr>
          <p:spPr bwMode="auto">
            <a:xfrm rot="10800000" flipV="1">
              <a:off x="4672" y="2265"/>
              <a:ext cx="73" cy="7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8" name="Line 102"/>
            <p:cNvSpPr>
              <a:spLocks noChangeShapeType="1"/>
            </p:cNvSpPr>
            <p:nvPr/>
          </p:nvSpPr>
          <p:spPr bwMode="auto">
            <a:xfrm rot="10800000" flipH="1">
              <a:off x="4577" y="2209"/>
              <a:ext cx="54" cy="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9" name="Text Box 104"/>
            <p:cNvSpPr txBox="1">
              <a:spLocks noChangeArrowheads="1"/>
            </p:cNvSpPr>
            <p:nvPr/>
          </p:nvSpPr>
          <p:spPr bwMode="auto">
            <a:xfrm rot="8034880">
              <a:off x="4533" y="2372"/>
              <a:ext cx="129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8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30" name="Line 105"/>
            <p:cNvSpPr>
              <a:spLocks noChangeShapeType="1"/>
            </p:cNvSpPr>
            <p:nvPr/>
          </p:nvSpPr>
          <p:spPr bwMode="auto">
            <a:xfrm rot="10800000">
              <a:off x="3985" y="3113"/>
              <a:ext cx="9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1" name="Line 106"/>
            <p:cNvSpPr>
              <a:spLocks noChangeShapeType="1"/>
            </p:cNvSpPr>
            <p:nvPr/>
          </p:nvSpPr>
          <p:spPr bwMode="auto">
            <a:xfrm rot="10800000" flipV="1">
              <a:off x="3985" y="2951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2" name="Line 107"/>
            <p:cNvSpPr>
              <a:spLocks noChangeShapeType="1"/>
            </p:cNvSpPr>
            <p:nvPr/>
          </p:nvSpPr>
          <p:spPr bwMode="auto">
            <a:xfrm rot="10800000" flipV="1">
              <a:off x="3985" y="2790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3" name="Line 108"/>
            <p:cNvSpPr>
              <a:spLocks noChangeShapeType="1"/>
            </p:cNvSpPr>
            <p:nvPr/>
          </p:nvSpPr>
          <p:spPr bwMode="auto">
            <a:xfrm rot="10800000" flipV="1">
              <a:off x="3985" y="2622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4" name="Line 109"/>
            <p:cNvSpPr>
              <a:spLocks noChangeShapeType="1"/>
            </p:cNvSpPr>
            <p:nvPr/>
          </p:nvSpPr>
          <p:spPr bwMode="auto">
            <a:xfrm rot="10800000" flipV="1">
              <a:off x="3985" y="2447"/>
              <a:ext cx="146" cy="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5" name="Text Box 112"/>
            <p:cNvSpPr txBox="1">
              <a:spLocks noChangeArrowheads="1"/>
            </p:cNvSpPr>
            <p:nvPr/>
          </p:nvSpPr>
          <p:spPr bwMode="auto">
            <a:xfrm rot="10800000">
              <a:off x="3850" y="2801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2 GR V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36" name="Line 117"/>
            <p:cNvSpPr>
              <a:spLocks noChangeShapeType="1"/>
            </p:cNvSpPr>
            <p:nvPr/>
          </p:nvSpPr>
          <p:spPr bwMode="auto">
            <a:xfrm rot="10800000" flipV="1">
              <a:off x="2774" y="3113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7" name="Line 118"/>
            <p:cNvSpPr>
              <a:spLocks noChangeShapeType="1"/>
            </p:cNvSpPr>
            <p:nvPr/>
          </p:nvSpPr>
          <p:spPr bwMode="auto">
            <a:xfrm rot="10800000" flipV="1">
              <a:off x="2774" y="2948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8" name="Line 119"/>
            <p:cNvSpPr>
              <a:spLocks noChangeShapeType="1"/>
            </p:cNvSpPr>
            <p:nvPr/>
          </p:nvSpPr>
          <p:spPr bwMode="auto">
            <a:xfrm rot="10800000" flipV="1">
              <a:off x="2774" y="2787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39" name="Line 120"/>
            <p:cNvSpPr>
              <a:spLocks noChangeShapeType="1"/>
            </p:cNvSpPr>
            <p:nvPr/>
          </p:nvSpPr>
          <p:spPr bwMode="auto">
            <a:xfrm rot="10800000" flipV="1">
              <a:off x="2774" y="2659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0" name="Line 121"/>
            <p:cNvSpPr>
              <a:spLocks noChangeShapeType="1"/>
            </p:cNvSpPr>
            <p:nvPr/>
          </p:nvSpPr>
          <p:spPr bwMode="auto">
            <a:xfrm rot="10800000" flipV="1">
              <a:off x="2774" y="2575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1" name="Line 122"/>
            <p:cNvSpPr>
              <a:spLocks noChangeShapeType="1"/>
            </p:cNvSpPr>
            <p:nvPr/>
          </p:nvSpPr>
          <p:spPr bwMode="auto">
            <a:xfrm rot="10800000" flipV="1">
              <a:off x="2774" y="2400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2" name="Line 123"/>
            <p:cNvSpPr>
              <a:spLocks noChangeShapeType="1"/>
            </p:cNvSpPr>
            <p:nvPr/>
          </p:nvSpPr>
          <p:spPr bwMode="auto">
            <a:xfrm rot="10800000" flipV="1">
              <a:off x="2774" y="2313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3" name="Line 124"/>
            <p:cNvSpPr>
              <a:spLocks noChangeShapeType="1"/>
            </p:cNvSpPr>
            <p:nvPr/>
          </p:nvSpPr>
          <p:spPr bwMode="auto">
            <a:xfrm rot="10800000" flipV="1">
              <a:off x="2771" y="2176"/>
              <a:ext cx="146" cy="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4" name="Text Box 127"/>
            <p:cNvSpPr txBox="1">
              <a:spLocks noChangeArrowheads="1"/>
            </p:cNvSpPr>
            <p:nvPr/>
          </p:nvSpPr>
          <p:spPr bwMode="auto">
            <a:xfrm rot="10800000">
              <a:off x="2617" y="2779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45" name="Text Box 130"/>
            <p:cNvSpPr txBox="1">
              <a:spLocks noChangeArrowheads="1"/>
            </p:cNvSpPr>
            <p:nvPr/>
          </p:nvSpPr>
          <p:spPr bwMode="auto">
            <a:xfrm rot="10800000">
              <a:off x="2619" y="2300"/>
              <a:ext cx="42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H2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46" name="Rectangle 133"/>
            <p:cNvSpPr>
              <a:spLocks noChangeArrowheads="1"/>
            </p:cNvSpPr>
            <p:nvPr/>
          </p:nvSpPr>
          <p:spPr bwMode="auto">
            <a:xfrm rot="10800000" flipV="1">
              <a:off x="2527" y="2427"/>
              <a:ext cx="544" cy="34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47" name="Line 134"/>
            <p:cNvSpPr>
              <a:spLocks noChangeShapeType="1"/>
            </p:cNvSpPr>
            <p:nvPr/>
          </p:nvSpPr>
          <p:spPr bwMode="auto">
            <a:xfrm rot="10800000" flipH="1">
              <a:off x="4433" y="2795"/>
              <a:ext cx="120" cy="1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8" name="Line 136"/>
            <p:cNvSpPr>
              <a:spLocks noChangeShapeType="1"/>
            </p:cNvSpPr>
            <p:nvPr/>
          </p:nvSpPr>
          <p:spPr bwMode="auto">
            <a:xfrm rot="10800000">
              <a:off x="2336" y="3113"/>
              <a:ext cx="205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49" name="Line 137"/>
            <p:cNvSpPr>
              <a:spLocks noChangeShapeType="1"/>
            </p:cNvSpPr>
            <p:nvPr/>
          </p:nvSpPr>
          <p:spPr bwMode="auto">
            <a:xfrm rot="10800000" flipH="1">
              <a:off x="4622" y="2794"/>
              <a:ext cx="130" cy="1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0" name="Line 138"/>
            <p:cNvSpPr>
              <a:spLocks noChangeShapeType="1"/>
            </p:cNvSpPr>
            <p:nvPr/>
          </p:nvSpPr>
          <p:spPr bwMode="auto">
            <a:xfrm rot="10800000">
              <a:off x="3979" y="2950"/>
              <a:ext cx="72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1" name="Line 139"/>
            <p:cNvSpPr>
              <a:spLocks noChangeShapeType="1"/>
            </p:cNvSpPr>
            <p:nvPr/>
          </p:nvSpPr>
          <p:spPr bwMode="auto">
            <a:xfrm rot="10800000" flipH="1">
              <a:off x="4474" y="2788"/>
              <a:ext cx="1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2" name="Line 140"/>
            <p:cNvSpPr>
              <a:spLocks noChangeShapeType="1"/>
            </p:cNvSpPr>
            <p:nvPr/>
          </p:nvSpPr>
          <p:spPr bwMode="auto">
            <a:xfrm rot="10800000" flipH="1">
              <a:off x="4596" y="2698"/>
              <a:ext cx="60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3" name="Line 141"/>
            <p:cNvSpPr>
              <a:spLocks noChangeShapeType="1"/>
            </p:cNvSpPr>
            <p:nvPr/>
          </p:nvSpPr>
          <p:spPr bwMode="auto">
            <a:xfrm rot="10800000" flipH="1" flipV="1">
              <a:off x="4984" y="2698"/>
              <a:ext cx="61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4" name="Line 143"/>
            <p:cNvSpPr>
              <a:spLocks noChangeShapeType="1"/>
            </p:cNvSpPr>
            <p:nvPr/>
          </p:nvSpPr>
          <p:spPr bwMode="auto">
            <a:xfrm rot="10800000" flipV="1">
              <a:off x="3391" y="2309"/>
              <a:ext cx="9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5" name="Line 144"/>
            <p:cNvSpPr>
              <a:spLocks noChangeShapeType="1"/>
            </p:cNvSpPr>
            <p:nvPr/>
          </p:nvSpPr>
          <p:spPr bwMode="auto">
            <a:xfrm rot="10800000" flipH="1">
              <a:off x="3288" y="2405"/>
              <a:ext cx="61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6" name="Line 145"/>
            <p:cNvSpPr>
              <a:spLocks noChangeShapeType="1"/>
            </p:cNvSpPr>
            <p:nvPr/>
          </p:nvSpPr>
          <p:spPr bwMode="auto">
            <a:xfrm rot="10800000">
              <a:off x="3894" y="2623"/>
              <a:ext cx="9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7" name="Line 146"/>
            <p:cNvSpPr>
              <a:spLocks noChangeShapeType="1"/>
            </p:cNvSpPr>
            <p:nvPr/>
          </p:nvSpPr>
          <p:spPr bwMode="auto">
            <a:xfrm rot="10800000">
              <a:off x="3720" y="2315"/>
              <a:ext cx="173" cy="3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8" name="Line 147"/>
            <p:cNvSpPr>
              <a:spLocks noChangeShapeType="1"/>
            </p:cNvSpPr>
            <p:nvPr/>
          </p:nvSpPr>
          <p:spPr bwMode="auto">
            <a:xfrm rot="10800000">
              <a:off x="3597" y="2316"/>
              <a:ext cx="1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59" name="Line 148"/>
            <p:cNvSpPr>
              <a:spLocks noChangeShapeType="1"/>
            </p:cNvSpPr>
            <p:nvPr/>
          </p:nvSpPr>
          <p:spPr bwMode="auto">
            <a:xfrm rot="10800000" flipV="1">
              <a:off x="3712" y="2234"/>
              <a:ext cx="12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0" name="Line 149"/>
            <p:cNvSpPr>
              <a:spLocks noChangeShapeType="1"/>
            </p:cNvSpPr>
            <p:nvPr/>
          </p:nvSpPr>
          <p:spPr bwMode="auto">
            <a:xfrm rot="10800000" flipV="1">
              <a:off x="3616" y="2323"/>
              <a:ext cx="102" cy="2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1" name="Line 150"/>
            <p:cNvSpPr>
              <a:spLocks noChangeShapeType="1"/>
            </p:cNvSpPr>
            <p:nvPr/>
          </p:nvSpPr>
          <p:spPr bwMode="auto">
            <a:xfrm rot="10800000" flipV="1">
              <a:off x="3700" y="2295"/>
              <a:ext cx="44" cy="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2" name="Line 151"/>
            <p:cNvSpPr>
              <a:spLocks noChangeShapeType="1"/>
            </p:cNvSpPr>
            <p:nvPr/>
          </p:nvSpPr>
          <p:spPr bwMode="auto">
            <a:xfrm rot="10800000" flipV="1">
              <a:off x="3705" y="2343"/>
              <a:ext cx="2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3" name="Line 152"/>
            <p:cNvSpPr>
              <a:spLocks noChangeShapeType="1"/>
            </p:cNvSpPr>
            <p:nvPr/>
          </p:nvSpPr>
          <p:spPr bwMode="auto">
            <a:xfrm rot="10800000" flipV="1">
              <a:off x="3657" y="2412"/>
              <a:ext cx="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4" name="Line 153"/>
            <p:cNvSpPr>
              <a:spLocks noChangeShapeType="1"/>
            </p:cNvSpPr>
            <p:nvPr/>
          </p:nvSpPr>
          <p:spPr bwMode="auto">
            <a:xfrm rot="10800000" flipV="1">
              <a:off x="3651" y="2453"/>
              <a:ext cx="2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5" name="Line 154"/>
            <p:cNvSpPr>
              <a:spLocks noChangeShapeType="1"/>
            </p:cNvSpPr>
            <p:nvPr/>
          </p:nvSpPr>
          <p:spPr bwMode="auto">
            <a:xfrm rot="10800000" flipH="1">
              <a:off x="3187" y="2174"/>
              <a:ext cx="72" cy="1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6" name="Line 155"/>
            <p:cNvSpPr>
              <a:spLocks noChangeShapeType="1"/>
            </p:cNvSpPr>
            <p:nvPr/>
          </p:nvSpPr>
          <p:spPr bwMode="auto">
            <a:xfrm rot="10800000" flipH="1">
              <a:off x="3086" y="2313"/>
              <a:ext cx="6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7" name="Line 156"/>
            <p:cNvSpPr>
              <a:spLocks noChangeShapeType="1"/>
            </p:cNvSpPr>
            <p:nvPr/>
          </p:nvSpPr>
          <p:spPr bwMode="auto">
            <a:xfrm rot="10800000" flipV="1">
              <a:off x="3202" y="2490"/>
              <a:ext cx="50" cy="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8" name="Line 157"/>
            <p:cNvSpPr>
              <a:spLocks noChangeShapeType="1"/>
            </p:cNvSpPr>
            <p:nvPr/>
          </p:nvSpPr>
          <p:spPr bwMode="auto">
            <a:xfrm rot="10800000">
              <a:off x="3195" y="2567"/>
              <a:ext cx="3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69" name="Line 158"/>
            <p:cNvSpPr>
              <a:spLocks noChangeShapeType="1"/>
            </p:cNvSpPr>
            <p:nvPr/>
          </p:nvSpPr>
          <p:spPr bwMode="auto">
            <a:xfrm rot="10800000" flipV="1">
              <a:off x="3107" y="2567"/>
              <a:ext cx="3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0" name="Line 159"/>
            <p:cNvSpPr>
              <a:spLocks noChangeShapeType="1"/>
            </p:cNvSpPr>
            <p:nvPr/>
          </p:nvSpPr>
          <p:spPr bwMode="auto">
            <a:xfrm rot="10800000">
              <a:off x="2027" y="3113"/>
              <a:ext cx="30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1" name="Line 160"/>
            <p:cNvSpPr>
              <a:spLocks noChangeShapeType="1"/>
            </p:cNvSpPr>
            <p:nvPr/>
          </p:nvSpPr>
          <p:spPr bwMode="auto">
            <a:xfrm rot="10800000">
              <a:off x="2026" y="3094"/>
              <a:ext cx="0" cy="3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2" name="Line 161"/>
            <p:cNvSpPr>
              <a:spLocks noChangeShapeType="1"/>
            </p:cNvSpPr>
            <p:nvPr/>
          </p:nvSpPr>
          <p:spPr bwMode="auto">
            <a:xfrm rot="10800000">
              <a:off x="2279" y="2459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3" name="Line 162"/>
            <p:cNvSpPr>
              <a:spLocks noChangeShapeType="1"/>
            </p:cNvSpPr>
            <p:nvPr/>
          </p:nvSpPr>
          <p:spPr bwMode="auto">
            <a:xfrm rot="10800000">
              <a:off x="2273" y="2489"/>
              <a:ext cx="30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4" name="Line 163"/>
            <p:cNvSpPr>
              <a:spLocks noChangeShapeType="1"/>
            </p:cNvSpPr>
            <p:nvPr/>
          </p:nvSpPr>
          <p:spPr bwMode="auto">
            <a:xfrm rot="10800000">
              <a:off x="2223" y="2373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5" name="Line 164"/>
            <p:cNvSpPr>
              <a:spLocks noChangeShapeType="1"/>
            </p:cNvSpPr>
            <p:nvPr/>
          </p:nvSpPr>
          <p:spPr bwMode="auto">
            <a:xfrm rot="10800000">
              <a:off x="2215" y="2403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6" name="Line 165"/>
            <p:cNvSpPr>
              <a:spLocks noChangeShapeType="1"/>
            </p:cNvSpPr>
            <p:nvPr/>
          </p:nvSpPr>
          <p:spPr bwMode="auto">
            <a:xfrm rot="10800000">
              <a:off x="1080" y="2477"/>
              <a:ext cx="30" cy="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7" name="Line 166"/>
            <p:cNvSpPr>
              <a:spLocks noChangeShapeType="1"/>
            </p:cNvSpPr>
            <p:nvPr/>
          </p:nvSpPr>
          <p:spPr bwMode="auto">
            <a:xfrm rot="10800000">
              <a:off x="989" y="2447"/>
              <a:ext cx="29" cy="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78" name="Text Box 167"/>
            <p:cNvSpPr txBox="1">
              <a:spLocks noChangeArrowheads="1"/>
            </p:cNvSpPr>
            <p:nvPr/>
          </p:nvSpPr>
          <p:spPr bwMode="auto">
            <a:xfrm rot="10800000">
              <a:off x="2576" y="2347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H1     mod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52379" name="Line 182"/>
            <p:cNvSpPr>
              <a:spLocks noChangeShapeType="1"/>
            </p:cNvSpPr>
            <p:nvPr/>
          </p:nvSpPr>
          <p:spPr bwMode="auto">
            <a:xfrm rot="10800000">
              <a:off x="3266" y="2783"/>
              <a:ext cx="30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52380" name="Group 197"/>
            <p:cNvGrpSpPr>
              <a:grpSpLocks/>
            </p:cNvGrpSpPr>
            <p:nvPr/>
          </p:nvGrpSpPr>
          <p:grpSpPr bwMode="auto">
            <a:xfrm rot="10800000">
              <a:off x="4679" y="2688"/>
              <a:ext cx="590" cy="91"/>
              <a:chOff x="0" y="3249"/>
              <a:chExt cx="884" cy="136"/>
            </a:xfrm>
          </p:grpSpPr>
          <p:sp>
            <p:nvSpPr>
              <p:cNvPr id="52384" name="Line 198"/>
              <p:cNvSpPr>
                <a:spLocks noChangeShapeType="1"/>
              </p:cNvSpPr>
              <p:nvPr/>
            </p:nvSpPr>
            <p:spPr bwMode="auto">
              <a:xfrm flipH="1">
                <a:off x="431" y="3385"/>
                <a:ext cx="453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85" name="Line 199"/>
              <p:cNvSpPr>
                <a:spLocks noChangeShapeType="1"/>
              </p:cNvSpPr>
              <p:nvPr/>
            </p:nvSpPr>
            <p:spPr bwMode="auto">
              <a:xfrm flipH="1" flipV="1">
                <a:off x="340" y="3249"/>
                <a:ext cx="91" cy="13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86" name="Line 200"/>
              <p:cNvSpPr>
                <a:spLocks noChangeShapeType="1"/>
              </p:cNvSpPr>
              <p:nvPr/>
            </p:nvSpPr>
            <p:spPr bwMode="auto">
              <a:xfrm flipH="1">
                <a:off x="0" y="3249"/>
                <a:ext cx="3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2381" name="Group 201"/>
            <p:cNvGrpSpPr>
              <a:grpSpLocks/>
            </p:cNvGrpSpPr>
            <p:nvPr/>
          </p:nvGrpSpPr>
          <p:grpSpPr bwMode="auto">
            <a:xfrm rot="10800000">
              <a:off x="4725" y="2951"/>
              <a:ext cx="544" cy="1"/>
              <a:chOff x="0" y="2994"/>
              <a:chExt cx="815" cy="0"/>
            </a:xfrm>
          </p:grpSpPr>
          <p:sp>
            <p:nvSpPr>
              <p:cNvPr id="52382" name="Line 202"/>
              <p:cNvSpPr>
                <a:spLocks noChangeShapeType="1"/>
              </p:cNvSpPr>
              <p:nvPr/>
            </p:nvSpPr>
            <p:spPr bwMode="auto">
              <a:xfrm>
                <a:off x="0" y="2994"/>
                <a:ext cx="38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83" name="Line 203"/>
              <p:cNvSpPr>
                <a:spLocks noChangeShapeType="1"/>
              </p:cNvSpPr>
              <p:nvPr/>
            </p:nvSpPr>
            <p:spPr bwMode="auto">
              <a:xfrm>
                <a:off x="407" y="2994"/>
                <a:ext cx="408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2228" name="Line 145"/>
          <p:cNvSpPr>
            <a:spLocks noChangeShapeType="1"/>
          </p:cNvSpPr>
          <p:nvPr/>
        </p:nvSpPr>
        <p:spPr bwMode="white">
          <a:xfrm>
            <a:off x="395288" y="1483396"/>
            <a:ext cx="863600" cy="0"/>
          </a:xfrm>
          <a:prstGeom prst="line">
            <a:avLst/>
          </a:prstGeom>
          <a:noFill/>
          <a:ln w="152400">
            <a:solidFill>
              <a:srgbClr val="0000FF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29" name="Line 146"/>
          <p:cNvSpPr>
            <a:spLocks noChangeShapeType="1"/>
          </p:cNvSpPr>
          <p:nvPr/>
        </p:nvSpPr>
        <p:spPr bwMode="white">
          <a:xfrm>
            <a:off x="1116013" y="1483396"/>
            <a:ext cx="863600" cy="0"/>
          </a:xfrm>
          <a:prstGeom prst="line">
            <a:avLst/>
          </a:prstGeom>
          <a:noFill/>
          <a:ln w="152400">
            <a:solidFill>
              <a:srgbClr val="0000FF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0" name="ZoneTexte 54"/>
          <p:cNvSpPr txBox="1">
            <a:spLocks noChangeArrowheads="1"/>
          </p:cNvSpPr>
          <p:nvPr/>
        </p:nvSpPr>
        <p:spPr bwMode="auto">
          <a:xfrm rot="-5400000">
            <a:off x="-281141" y="1166387"/>
            <a:ext cx="10850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Le Havre</a:t>
            </a:r>
          </a:p>
        </p:txBody>
      </p:sp>
      <p:sp>
        <p:nvSpPr>
          <p:cNvPr id="52231" name="ZoneTexte 54"/>
          <p:cNvSpPr txBox="1">
            <a:spLocks noChangeArrowheads="1"/>
          </p:cNvSpPr>
          <p:nvPr/>
        </p:nvSpPr>
        <p:spPr bwMode="auto">
          <a:xfrm rot="-5400000">
            <a:off x="-383034" y="2505051"/>
            <a:ext cx="1249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Cherbourg</a:t>
            </a:r>
          </a:p>
        </p:txBody>
      </p:sp>
      <p:sp>
        <p:nvSpPr>
          <p:cNvPr id="52232" name="Line 149"/>
          <p:cNvSpPr>
            <a:spLocks noChangeShapeType="1"/>
          </p:cNvSpPr>
          <p:nvPr/>
        </p:nvSpPr>
        <p:spPr bwMode="white">
          <a:xfrm flipH="1" flipV="1">
            <a:off x="8101013" y="2275559"/>
            <a:ext cx="574675" cy="0"/>
          </a:xfrm>
          <a:prstGeom prst="line">
            <a:avLst/>
          </a:prstGeom>
          <a:noFill/>
          <a:ln w="127000">
            <a:solidFill>
              <a:srgbClr val="0000FF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3" name="ZoneTexte 54"/>
          <p:cNvSpPr txBox="1">
            <a:spLocks noChangeArrowheads="1"/>
          </p:cNvSpPr>
          <p:nvPr/>
        </p:nvSpPr>
        <p:spPr bwMode="auto">
          <a:xfrm rot="5400000">
            <a:off x="8412162" y="2093512"/>
            <a:ext cx="936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Paris</a:t>
            </a:r>
          </a:p>
        </p:txBody>
      </p:sp>
      <p:sp>
        <p:nvSpPr>
          <p:cNvPr id="52234" name="Rectangle 151"/>
          <p:cNvSpPr>
            <a:spLocks noChangeArrowheads="1"/>
          </p:cNvSpPr>
          <p:nvPr/>
        </p:nvSpPr>
        <p:spPr bwMode="white">
          <a:xfrm>
            <a:off x="1908175" y="980159"/>
            <a:ext cx="4391025" cy="2232025"/>
          </a:xfrm>
          <a:prstGeom prst="rect">
            <a:avLst/>
          </a:prstGeom>
          <a:solidFill>
            <a:srgbClr val="C0C0C0">
              <a:alpha val="5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52235" name="Freeform 152"/>
          <p:cNvSpPr>
            <a:spLocks/>
          </p:cNvSpPr>
          <p:nvPr/>
        </p:nvSpPr>
        <p:spPr bwMode="white">
          <a:xfrm>
            <a:off x="1979613" y="1483396"/>
            <a:ext cx="2879725" cy="827088"/>
          </a:xfrm>
          <a:custGeom>
            <a:avLst/>
            <a:gdLst>
              <a:gd name="T0" fmla="*/ 0 w 2937"/>
              <a:gd name="T1" fmla="*/ 0 h 521"/>
              <a:gd name="T2" fmla="*/ 2147483647 w 2937"/>
              <a:gd name="T3" fmla="*/ 0 h 521"/>
              <a:gd name="T4" fmla="*/ 2147483647 w 2937"/>
              <a:gd name="T5" fmla="*/ 1313002994 h 52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7" h="521">
                <a:moveTo>
                  <a:pt x="0" y="0"/>
                </a:moveTo>
                <a:lnTo>
                  <a:pt x="2631" y="0"/>
                </a:lnTo>
                <a:lnTo>
                  <a:pt x="2937" y="521"/>
                </a:lnTo>
              </a:path>
            </a:pathLst>
          </a:custGeom>
          <a:noFill/>
          <a:ln w="152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6" name="Line 153"/>
          <p:cNvSpPr>
            <a:spLocks noChangeShapeType="1"/>
          </p:cNvSpPr>
          <p:nvPr/>
        </p:nvSpPr>
        <p:spPr bwMode="white">
          <a:xfrm flipV="1">
            <a:off x="4356100" y="2132684"/>
            <a:ext cx="3763963" cy="0"/>
          </a:xfrm>
          <a:prstGeom prst="line">
            <a:avLst/>
          </a:prstGeom>
          <a:noFill/>
          <a:ln w="152400">
            <a:solidFill>
              <a:srgbClr val="FF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7" name="Line 154"/>
          <p:cNvSpPr>
            <a:spLocks noChangeShapeType="1"/>
          </p:cNvSpPr>
          <p:nvPr/>
        </p:nvSpPr>
        <p:spPr bwMode="white">
          <a:xfrm>
            <a:off x="3563938" y="2277146"/>
            <a:ext cx="4422775" cy="0"/>
          </a:xfrm>
          <a:prstGeom prst="line">
            <a:avLst/>
          </a:prstGeom>
          <a:noFill/>
          <a:ln w="1524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8" name="Freeform 155"/>
          <p:cNvSpPr>
            <a:spLocks/>
          </p:cNvSpPr>
          <p:nvPr/>
        </p:nvSpPr>
        <p:spPr bwMode="white">
          <a:xfrm>
            <a:off x="539750" y="2275559"/>
            <a:ext cx="2889250" cy="433387"/>
          </a:xfrm>
          <a:custGeom>
            <a:avLst/>
            <a:gdLst>
              <a:gd name="T0" fmla="*/ 2147483647 w 1996"/>
              <a:gd name="T1" fmla="*/ 0 h 273"/>
              <a:gd name="T2" fmla="*/ 666309397 w 1996"/>
              <a:gd name="T3" fmla="*/ 0 h 273"/>
              <a:gd name="T4" fmla="*/ 0 w 1996"/>
              <a:gd name="T5" fmla="*/ 688001069 h 27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96" h="273">
                <a:moveTo>
                  <a:pt x="1996" y="0"/>
                </a:moveTo>
                <a:lnTo>
                  <a:pt x="318" y="0"/>
                </a:lnTo>
                <a:lnTo>
                  <a:pt x="0" y="273"/>
                </a:lnTo>
              </a:path>
            </a:pathLst>
          </a:custGeom>
          <a:noFill/>
          <a:ln w="152400" cap="flat" cmpd="sng">
            <a:solidFill>
              <a:srgbClr val="0000FF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52239" name="Line 156"/>
          <p:cNvSpPr>
            <a:spLocks noChangeShapeType="1"/>
          </p:cNvSpPr>
          <p:nvPr/>
        </p:nvSpPr>
        <p:spPr bwMode="auto">
          <a:xfrm>
            <a:off x="395536" y="6609546"/>
            <a:ext cx="1512888" cy="0"/>
          </a:xfrm>
          <a:prstGeom prst="line">
            <a:avLst/>
          </a:prstGeom>
          <a:noFill/>
          <a:ln w="152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240" name="Line 157"/>
          <p:cNvSpPr>
            <a:spLocks noChangeShapeType="1"/>
          </p:cNvSpPr>
          <p:nvPr/>
        </p:nvSpPr>
        <p:spPr bwMode="auto">
          <a:xfrm>
            <a:off x="5027353" y="6596658"/>
            <a:ext cx="1512888" cy="0"/>
          </a:xfrm>
          <a:prstGeom prst="line">
            <a:avLst/>
          </a:prstGeom>
          <a:noFill/>
          <a:ln w="1524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241" name="Text Box 158"/>
          <p:cNvSpPr txBox="1">
            <a:spLocks noChangeArrowheads="1"/>
          </p:cNvSpPr>
          <p:nvPr/>
        </p:nvSpPr>
        <p:spPr bwMode="auto">
          <a:xfrm>
            <a:off x="2010427" y="6341258"/>
            <a:ext cx="27050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fr-FR" sz="2000" b="1" dirty="0">
                <a:solidFill>
                  <a:srgbClr val="0000FF"/>
                </a:solidFill>
              </a:rPr>
              <a:t>Trains « normands »</a:t>
            </a:r>
          </a:p>
        </p:txBody>
      </p:sp>
      <p:sp>
        <p:nvSpPr>
          <p:cNvPr id="52242" name="Text Box 159"/>
          <p:cNvSpPr txBox="1">
            <a:spLocks noChangeArrowheads="1"/>
          </p:cNvSpPr>
          <p:nvPr/>
        </p:nvSpPr>
        <p:spPr bwMode="auto">
          <a:xfrm>
            <a:off x="6683116" y="6372036"/>
            <a:ext cx="21373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fr-FR" sz="1800" b="1" dirty="0">
                <a:solidFill>
                  <a:srgbClr val="FF00FF"/>
                </a:solidFill>
              </a:rPr>
              <a:t>Trains franciliens</a:t>
            </a:r>
          </a:p>
        </p:txBody>
      </p:sp>
      <p:sp>
        <p:nvSpPr>
          <p:cNvPr id="52243" name="Freeform 160"/>
          <p:cNvSpPr>
            <a:spLocks/>
          </p:cNvSpPr>
          <p:nvPr/>
        </p:nvSpPr>
        <p:spPr bwMode="auto">
          <a:xfrm>
            <a:off x="2989263" y="1916784"/>
            <a:ext cx="1511300" cy="215900"/>
          </a:xfrm>
          <a:custGeom>
            <a:avLst/>
            <a:gdLst>
              <a:gd name="T0" fmla="*/ 2147483647 w 952"/>
              <a:gd name="T1" fmla="*/ 342741250 h 136"/>
              <a:gd name="T2" fmla="*/ 1713706250 w 952"/>
              <a:gd name="T3" fmla="*/ 342741250 h 136"/>
              <a:gd name="T4" fmla="*/ 1370965000 w 952"/>
              <a:gd name="T5" fmla="*/ 0 h 136"/>
              <a:gd name="T6" fmla="*/ 0 w 952"/>
              <a:gd name="T7" fmla="*/ 0 h 1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" h="136">
                <a:moveTo>
                  <a:pt x="952" y="136"/>
                </a:moveTo>
                <a:lnTo>
                  <a:pt x="680" y="136"/>
                </a:lnTo>
                <a:lnTo>
                  <a:pt x="544" y="0"/>
                </a:lnTo>
                <a:lnTo>
                  <a:pt x="0" y="0"/>
                </a:lnTo>
              </a:path>
            </a:pathLst>
          </a:custGeom>
          <a:noFill/>
          <a:ln w="1524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244" name="Text Box 161"/>
          <p:cNvSpPr txBox="1">
            <a:spLocks noChangeArrowheads="1"/>
          </p:cNvSpPr>
          <p:nvPr/>
        </p:nvSpPr>
        <p:spPr bwMode="auto">
          <a:xfrm>
            <a:off x="6573525" y="2780928"/>
            <a:ext cx="2462971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2000" b="1" dirty="0"/>
              <a:t>Nouvelle 3</a:t>
            </a:r>
            <a:r>
              <a:rPr lang="fr-FR" sz="2000" b="1" baseline="30000" dirty="0"/>
              <a:t>ème</a:t>
            </a:r>
            <a:r>
              <a:rPr lang="fr-FR" sz="2000" b="1" dirty="0"/>
              <a:t> voie</a:t>
            </a:r>
            <a:endParaRPr lang="fr-FR" sz="2000" b="1" i="1" dirty="0"/>
          </a:p>
        </p:txBody>
      </p:sp>
      <p:sp>
        <p:nvSpPr>
          <p:cNvPr id="52245" name="Oval 162"/>
          <p:cNvSpPr>
            <a:spLocks noChangeArrowheads="1"/>
          </p:cNvSpPr>
          <p:nvPr/>
        </p:nvSpPr>
        <p:spPr bwMode="white">
          <a:xfrm>
            <a:off x="5940425" y="1735809"/>
            <a:ext cx="2016125" cy="811261"/>
          </a:xfrm>
          <a:prstGeom prst="ellipse">
            <a:avLst/>
          </a:prstGeom>
          <a:solidFill>
            <a:srgbClr val="FFFF00">
              <a:alpha val="25098"/>
            </a:srgbClr>
          </a:solidFill>
          <a:ln w="38100" algn="ctr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cxnSp>
        <p:nvCxnSpPr>
          <p:cNvPr id="52246" name="AutoShape 163"/>
          <p:cNvCxnSpPr>
            <a:cxnSpLocks noChangeShapeType="1"/>
            <a:stCxn id="52244" idx="0"/>
            <a:endCxn id="52245" idx="5"/>
          </p:cNvCxnSpPr>
          <p:nvPr/>
        </p:nvCxnSpPr>
        <p:spPr bwMode="auto">
          <a:xfrm flipH="1" flipV="1">
            <a:off x="7661295" y="2428264"/>
            <a:ext cx="143716" cy="3526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247" name="Rectangle 164"/>
          <p:cNvSpPr>
            <a:spLocks noChangeArrowheads="1"/>
          </p:cNvSpPr>
          <p:nvPr/>
        </p:nvSpPr>
        <p:spPr bwMode="auto">
          <a:xfrm>
            <a:off x="6372200" y="980728"/>
            <a:ext cx="1188244" cy="43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90000"/>
              </a:lnSpc>
              <a:spcBef>
                <a:spcPct val="20000"/>
              </a:spcBef>
              <a:spcAft>
                <a:spcPct val="35000"/>
              </a:spcAft>
              <a:buSzPct val="90000"/>
              <a:buFont typeface="Wingdings" pitchFamily="2" charset="2"/>
              <a:buNone/>
            </a:pPr>
            <a:r>
              <a:rPr lang="fr-FR" sz="2800" b="1" dirty="0"/>
              <a:t>EOLE</a:t>
            </a:r>
          </a:p>
        </p:txBody>
      </p:sp>
      <p:sp>
        <p:nvSpPr>
          <p:cNvPr id="52248" name="Rectangle 2"/>
          <p:cNvSpPr>
            <a:spLocks noChangeArrowheads="1"/>
          </p:cNvSpPr>
          <p:nvPr/>
        </p:nvSpPr>
        <p:spPr bwMode="white">
          <a:xfrm>
            <a:off x="1187450" y="-1588"/>
            <a:ext cx="7392988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fr-FR" sz="2100" b="1" dirty="0">
                <a:solidFill>
                  <a:schemeClr val="bg1"/>
                </a:solidFill>
              </a:rPr>
              <a:t>Le nœud de Mantes</a:t>
            </a:r>
          </a:p>
        </p:txBody>
      </p:sp>
      <p:grpSp>
        <p:nvGrpSpPr>
          <p:cNvPr id="165" name="Group 3"/>
          <p:cNvGrpSpPr>
            <a:grpSpLocks/>
          </p:cNvGrpSpPr>
          <p:nvPr/>
        </p:nvGrpSpPr>
        <p:grpSpPr bwMode="auto">
          <a:xfrm>
            <a:off x="1905000" y="3570859"/>
            <a:ext cx="4394200" cy="2236788"/>
            <a:chOff x="928" y="2023"/>
            <a:chExt cx="4356" cy="1409"/>
          </a:xfrm>
        </p:grpSpPr>
        <p:sp>
          <p:nvSpPr>
            <p:cNvPr id="166" name="AutoShape 6"/>
            <p:cNvSpPr>
              <a:spLocks noChangeAspect="1" noChangeArrowheads="1"/>
            </p:cNvSpPr>
            <p:nvPr/>
          </p:nvSpPr>
          <p:spPr bwMode="auto">
            <a:xfrm rot="10800000">
              <a:off x="930" y="2024"/>
              <a:ext cx="4354" cy="140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167" name="Rectangle 7"/>
            <p:cNvSpPr>
              <a:spLocks noChangeArrowheads="1"/>
            </p:cNvSpPr>
            <p:nvPr/>
          </p:nvSpPr>
          <p:spPr bwMode="auto">
            <a:xfrm rot="10800000" flipV="1">
              <a:off x="2527" y="2511"/>
              <a:ext cx="544" cy="35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grpSp>
          <p:nvGrpSpPr>
            <p:cNvPr id="168" name="Group 8"/>
            <p:cNvGrpSpPr>
              <a:grpSpLocks/>
            </p:cNvGrpSpPr>
            <p:nvPr/>
          </p:nvGrpSpPr>
          <p:grpSpPr bwMode="auto">
            <a:xfrm rot="10800000">
              <a:off x="2165" y="2491"/>
              <a:ext cx="1124" cy="1"/>
              <a:chOff x="2693" y="3137"/>
              <a:chExt cx="1685" cy="1"/>
            </a:xfrm>
          </p:grpSpPr>
          <p:sp>
            <p:nvSpPr>
              <p:cNvPr id="304" name="Line 9"/>
              <p:cNvSpPr>
                <a:spLocks noChangeShapeType="1"/>
              </p:cNvSpPr>
              <p:nvPr/>
            </p:nvSpPr>
            <p:spPr bwMode="auto">
              <a:xfrm>
                <a:off x="2693" y="3137"/>
                <a:ext cx="168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5" name="Line 10"/>
              <p:cNvSpPr>
                <a:spLocks noChangeShapeType="1"/>
              </p:cNvSpPr>
              <p:nvPr/>
            </p:nvSpPr>
            <p:spPr bwMode="auto">
              <a:xfrm flipV="1">
                <a:off x="3243" y="3138"/>
                <a:ext cx="218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 type="none" w="lg" len="med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9" name="Line 11"/>
            <p:cNvSpPr>
              <a:spLocks noChangeShapeType="1"/>
            </p:cNvSpPr>
            <p:nvPr/>
          </p:nvSpPr>
          <p:spPr bwMode="auto">
            <a:xfrm rot="10800000" flipH="1">
              <a:off x="4560" y="2105"/>
              <a:ext cx="357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Line 13"/>
            <p:cNvSpPr>
              <a:spLocks noChangeShapeType="1"/>
            </p:cNvSpPr>
            <p:nvPr/>
          </p:nvSpPr>
          <p:spPr bwMode="auto">
            <a:xfrm rot="10800000" flipV="1">
              <a:off x="5110" y="2793"/>
              <a:ext cx="73" cy="1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Line 14"/>
            <p:cNvSpPr>
              <a:spLocks noChangeShapeType="1"/>
            </p:cNvSpPr>
            <p:nvPr/>
          </p:nvSpPr>
          <p:spPr bwMode="auto">
            <a:xfrm rot="10800000">
              <a:off x="4744" y="2788"/>
              <a:ext cx="272" cy="1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Line 15"/>
            <p:cNvSpPr>
              <a:spLocks noChangeShapeType="1"/>
            </p:cNvSpPr>
            <p:nvPr/>
          </p:nvSpPr>
          <p:spPr bwMode="auto">
            <a:xfrm rot="10800000" flipV="1">
              <a:off x="4391" y="2953"/>
              <a:ext cx="120" cy="16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Line 16"/>
            <p:cNvSpPr>
              <a:spLocks noChangeShapeType="1"/>
            </p:cNvSpPr>
            <p:nvPr/>
          </p:nvSpPr>
          <p:spPr bwMode="auto">
            <a:xfrm rot="10800000" flipV="1">
              <a:off x="3978" y="2621"/>
              <a:ext cx="390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Line 17"/>
            <p:cNvSpPr>
              <a:spLocks noChangeShapeType="1"/>
            </p:cNvSpPr>
            <p:nvPr/>
          </p:nvSpPr>
          <p:spPr bwMode="auto">
            <a:xfrm rot="10800000" flipH="1">
              <a:off x="4371" y="2428"/>
              <a:ext cx="213" cy="1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Line 18"/>
            <p:cNvSpPr>
              <a:spLocks noChangeShapeType="1"/>
            </p:cNvSpPr>
            <p:nvPr/>
          </p:nvSpPr>
          <p:spPr bwMode="auto">
            <a:xfrm rot="10800000">
              <a:off x="3975" y="2447"/>
              <a:ext cx="39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Line 19"/>
            <p:cNvSpPr>
              <a:spLocks noChangeShapeType="1"/>
            </p:cNvSpPr>
            <p:nvPr/>
          </p:nvSpPr>
          <p:spPr bwMode="auto">
            <a:xfrm rot="10800000" flipH="1">
              <a:off x="4379" y="2023"/>
              <a:ext cx="445" cy="4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Line 20"/>
            <p:cNvSpPr>
              <a:spLocks noChangeShapeType="1"/>
            </p:cNvSpPr>
            <p:nvPr/>
          </p:nvSpPr>
          <p:spPr bwMode="auto">
            <a:xfrm rot="10800000">
              <a:off x="4419" y="2401"/>
              <a:ext cx="154" cy="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Line 21"/>
            <p:cNvSpPr>
              <a:spLocks noChangeShapeType="1"/>
            </p:cNvSpPr>
            <p:nvPr/>
          </p:nvSpPr>
          <p:spPr bwMode="auto">
            <a:xfrm rot="10800000">
              <a:off x="3960" y="2787"/>
              <a:ext cx="53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Line 22"/>
            <p:cNvSpPr>
              <a:spLocks noChangeShapeType="1"/>
            </p:cNvSpPr>
            <p:nvPr/>
          </p:nvSpPr>
          <p:spPr bwMode="auto">
            <a:xfrm rot="10800000">
              <a:off x="3798" y="2175"/>
              <a:ext cx="18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Line 23"/>
            <p:cNvSpPr>
              <a:spLocks noChangeShapeType="1"/>
            </p:cNvSpPr>
            <p:nvPr/>
          </p:nvSpPr>
          <p:spPr bwMode="auto">
            <a:xfrm rot="10800000">
              <a:off x="3942" y="2391"/>
              <a:ext cx="43" cy="2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Line 24"/>
            <p:cNvSpPr>
              <a:spLocks noChangeShapeType="1"/>
            </p:cNvSpPr>
            <p:nvPr/>
          </p:nvSpPr>
          <p:spPr bwMode="auto">
            <a:xfrm rot="10800000" flipV="1">
              <a:off x="3420" y="2531"/>
              <a:ext cx="193" cy="5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Line 25"/>
            <p:cNvSpPr>
              <a:spLocks noChangeShapeType="1"/>
            </p:cNvSpPr>
            <p:nvPr/>
          </p:nvSpPr>
          <p:spPr bwMode="auto">
            <a:xfrm rot="10800000">
              <a:off x="3592" y="2309"/>
              <a:ext cx="286" cy="4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Line 26"/>
            <p:cNvSpPr>
              <a:spLocks noChangeShapeType="1"/>
            </p:cNvSpPr>
            <p:nvPr/>
          </p:nvSpPr>
          <p:spPr bwMode="auto">
            <a:xfrm rot="10800000">
              <a:off x="3895" y="2787"/>
              <a:ext cx="10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Line 27"/>
            <p:cNvSpPr>
              <a:spLocks noChangeShapeType="1"/>
            </p:cNvSpPr>
            <p:nvPr/>
          </p:nvSpPr>
          <p:spPr bwMode="auto">
            <a:xfrm rot="10800000" flipV="1">
              <a:off x="3327" y="2787"/>
              <a:ext cx="570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Line 28"/>
            <p:cNvSpPr>
              <a:spLocks noChangeShapeType="1"/>
            </p:cNvSpPr>
            <p:nvPr/>
          </p:nvSpPr>
          <p:spPr bwMode="auto">
            <a:xfrm rot="10800000">
              <a:off x="3535" y="2399"/>
              <a:ext cx="335" cy="5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Line 29"/>
            <p:cNvSpPr>
              <a:spLocks noChangeShapeType="1"/>
            </p:cNvSpPr>
            <p:nvPr/>
          </p:nvSpPr>
          <p:spPr bwMode="auto">
            <a:xfrm rot="10800000" flipV="1">
              <a:off x="3172" y="2400"/>
              <a:ext cx="36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Line 30"/>
            <p:cNvSpPr>
              <a:spLocks noChangeShapeType="1"/>
            </p:cNvSpPr>
            <p:nvPr/>
          </p:nvSpPr>
          <p:spPr bwMode="auto">
            <a:xfrm rot="10800000">
              <a:off x="3693" y="2953"/>
              <a:ext cx="77" cy="1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Line 31"/>
            <p:cNvSpPr>
              <a:spLocks noChangeShapeType="1"/>
            </p:cNvSpPr>
            <p:nvPr/>
          </p:nvSpPr>
          <p:spPr bwMode="auto">
            <a:xfrm rot="10800000" flipV="1">
              <a:off x="3452" y="2920"/>
              <a:ext cx="35" cy="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Line 32"/>
            <p:cNvSpPr>
              <a:spLocks noChangeShapeType="1"/>
            </p:cNvSpPr>
            <p:nvPr/>
          </p:nvSpPr>
          <p:spPr bwMode="auto">
            <a:xfrm rot="10800000" flipV="1">
              <a:off x="3467" y="2947"/>
              <a:ext cx="31" cy="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Line 33"/>
            <p:cNvSpPr>
              <a:spLocks noChangeShapeType="1"/>
            </p:cNvSpPr>
            <p:nvPr/>
          </p:nvSpPr>
          <p:spPr bwMode="auto">
            <a:xfrm rot="10800000" flipV="1">
              <a:off x="3609" y="2500"/>
              <a:ext cx="20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Line 34"/>
            <p:cNvSpPr>
              <a:spLocks noChangeShapeType="1"/>
            </p:cNvSpPr>
            <p:nvPr/>
          </p:nvSpPr>
          <p:spPr bwMode="auto">
            <a:xfrm rot="10800000" flipV="1">
              <a:off x="3598" y="2559"/>
              <a:ext cx="27" cy="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Line 35"/>
            <p:cNvSpPr>
              <a:spLocks noChangeShapeType="1"/>
            </p:cNvSpPr>
            <p:nvPr/>
          </p:nvSpPr>
          <p:spPr bwMode="auto">
            <a:xfrm rot="10800000" flipV="1">
              <a:off x="3501" y="2762"/>
              <a:ext cx="36" cy="2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Line 36"/>
            <p:cNvSpPr>
              <a:spLocks noChangeShapeType="1"/>
            </p:cNvSpPr>
            <p:nvPr/>
          </p:nvSpPr>
          <p:spPr bwMode="auto">
            <a:xfrm rot="10800000" flipV="1">
              <a:off x="3518" y="2793"/>
              <a:ext cx="42" cy="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Line 39"/>
            <p:cNvSpPr>
              <a:spLocks noChangeShapeType="1"/>
            </p:cNvSpPr>
            <p:nvPr/>
          </p:nvSpPr>
          <p:spPr bwMode="auto">
            <a:xfrm rot="10800000">
              <a:off x="3142" y="2950"/>
              <a:ext cx="82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Line 40"/>
            <p:cNvSpPr>
              <a:spLocks noChangeShapeType="1"/>
            </p:cNvSpPr>
            <p:nvPr/>
          </p:nvSpPr>
          <p:spPr bwMode="auto">
            <a:xfrm rot="10800000">
              <a:off x="3230" y="2175"/>
              <a:ext cx="56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Line 41"/>
            <p:cNvSpPr>
              <a:spLocks noChangeShapeType="1"/>
            </p:cNvSpPr>
            <p:nvPr/>
          </p:nvSpPr>
          <p:spPr bwMode="auto">
            <a:xfrm rot="10800000">
              <a:off x="2362" y="2949"/>
              <a:ext cx="78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Line 42"/>
            <p:cNvSpPr>
              <a:spLocks noChangeShapeType="1"/>
            </p:cNvSpPr>
            <p:nvPr/>
          </p:nvSpPr>
          <p:spPr bwMode="auto">
            <a:xfrm rot="10800000">
              <a:off x="2569" y="2787"/>
              <a:ext cx="75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Line 43"/>
            <p:cNvSpPr>
              <a:spLocks noChangeShapeType="1"/>
            </p:cNvSpPr>
            <p:nvPr/>
          </p:nvSpPr>
          <p:spPr bwMode="auto">
            <a:xfrm rot="10800000" flipH="1" flipV="1">
              <a:off x="3248" y="2659"/>
              <a:ext cx="91" cy="2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Line 44"/>
            <p:cNvSpPr>
              <a:spLocks noChangeShapeType="1"/>
            </p:cNvSpPr>
            <p:nvPr/>
          </p:nvSpPr>
          <p:spPr bwMode="auto">
            <a:xfrm rot="10800000">
              <a:off x="3276" y="2764"/>
              <a:ext cx="55" cy="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Rectangle 45"/>
            <p:cNvSpPr>
              <a:spLocks noChangeArrowheads="1"/>
            </p:cNvSpPr>
            <p:nvPr/>
          </p:nvSpPr>
          <p:spPr bwMode="auto">
            <a:xfrm rot="10800000">
              <a:off x="2527" y="2982"/>
              <a:ext cx="544" cy="91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01" name="Rectangle 46"/>
            <p:cNvSpPr>
              <a:spLocks noChangeArrowheads="1"/>
            </p:cNvSpPr>
            <p:nvPr/>
          </p:nvSpPr>
          <p:spPr bwMode="auto">
            <a:xfrm rot="10800000">
              <a:off x="2527" y="2688"/>
              <a:ext cx="544" cy="79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02" name="Rectangle 47"/>
            <p:cNvSpPr>
              <a:spLocks noChangeArrowheads="1"/>
            </p:cNvSpPr>
            <p:nvPr/>
          </p:nvSpPr>
          <p:spPr bwMode="auto">
            <a:xfrm rot="10800000">
              <a:off x="2527" y="2206"/>
              <a:ext cx="544" cy="84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03" name="Line 48"/>
            <p:cNvSpPr>
              <a:spLocks noChangeShapeType="1"/>
            </p:cNvSpPr>
            <p:nvPr/>
          </p:nvSpPr>
          <p:spPr bwMode="auto">
            <a:xfrm rot="10800000">
              <a:off x="968" y="2950"/>
              <a:ext cx="1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Line 49"/>
            <p:cNvSpPr>
              <a:spLocks noChangeShapeType="1"/>
            </p:cNvSpPr>
            <p:nvPr/>
          </p:nvSpPr>
          <p:spPr bwMode="auto">
            <a:xfrm rot="10800000">
              <a:off x="975" y="2788"/>
              <a:ext cx="158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Line 50"/>
            <p:cNvSpPr>
              <a:spLocks noChangeShapeType="1"/>
            </p:cNvSpPr>
            <p:nvPr/>
          </p:nvSpPr>
          <p:spPr bwMode="auto">
            <a:xfrm rot="10800000">
              <a:off x="2233" y="2957"/>
              <a:ext cx="103" cy="15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Line 51"/>
            <p:cNvSpPr>
              <a:spLocks noChangeShapeType="1"/>
            </p:cNvSpPr>
            <p:nvPr/>
          </p:nvSpPr>
          <p:spPr bwMode="auto">
            <a:xfrm rot="10800000" flipV="1">
              <a:off x="1543" y="2953"/>
              <a:ext cx="289" cy="3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Line 52"/>
            <p:cNvSpPr>
              <a:spLocks noChangeShapeType="1"/>
            </p:cNvSpPr>
            <p:nvPr/>
          </p:nvSpPr>
          <p:spPr bwMode="auto">
            <a:xfrm rot="10800000">
              <a:off x="1282" y="3123"/>
              <a:ext cx="39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Line 53"/>
            <p:cNvSpPr>
              <a:spLocks noChangeShapeType="1"/>
            </p:cNvSpPr>
            <p:nvPr/>
          </p:nvSpPr>
          <p:spPr bwMode="auto">
            <a:xfrm rot="10800000">
              <a:off x="1210" y="3263"/>
              <a:ext cx="33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Line 54"/>
            <p:cNvSpPr>
              <a:spLocks noChangeShapeType="1"/>
            </p:cNvSpPr>
            <p:nvPr/>
          </p:nvSpPr>
          <p:spPr bwMode="auto">
            <a:xfrm rot="10800000">
              <a:off x="1123" y="2565"/>
              <a:ext cx="173" cy="552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Line 55"/>
            <p:cNvSpPr>
              <a:spLocks noChangeShapeType="1"/>
            </p:cNvSpPr>
            <p:nvPr/>
          </p:nvSpPr>
          <p:spPr bwMode="auto">
            <a:xfrm rot="10800000">
              <a:off x="1013" y="2569"/>
              <a:ext cx="207" cy="693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Line 60"/>
            <p:cNvSpPr>
              <a:spLocks noChangeShapeType="1"/>
            </p:cNvSpPr>
            <p:nvPr/>
          </p:nvSpPr>
          <p:spPr bwMode="auto">
            <a:xfrm rot="10800000">
              <a:off x="2655" y="2175"/>
              <a:ext cx="576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Line 61"/>
            <p:cNvSpPr>
              <a:spLocks noChangeShapeType="1"/>
            </p:cNvSpPr>
            <p:nvPr/>
          </p:nvSpPr>
          <p:spPr bwMode="auto">
            <a:xfrm rot="10800000">
              <a:off x="967" y="2400"/>
              <a:ext cx="222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Line 62"/>
            <p:cNvSpPr>
              <a:spLocks noChangeShapeType="1"/>
            </p:cNvSpPr>
            <p:nvPr/>
          </p:nvSpPr>
          <p:spPr bwMode="auto">
            <a:xfrm rot="10800000">
              <a:off x="929" y="2311"/>
              <a:ext cx="266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Line 63"/>
            <p:cNvSpPr>
              <a:spLocks noChangeShapeType="1"/>
            </p:cNvSpPr>
            <p:nvPr/>
          </p:nvSpPr>
          <p:spPr bwMode="auto">
            <a:xfrm rot="10800000">
              <a:off x="2647" y="2144"/>
              <a:ext cx="0" cy="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Line 66"/>
            <p:cNvSpPr>
              <a:spLocks noChangeShapeType="1"/>
            </p:cNvSpPr>
            <p:nvPr/>
          </p:nvSpPr>
          <p:spPr bwMode="auto">
            <a:xfrm rot="10800000">
              <a:off x="2167" y="2659"/>
              <a:ext cx="108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Line 67"/>
            <p:cNvSpPr>
              <a:spLocks noChangeShapeType="1"/>
            </p:cNvSpPr>
            <p:nvPr/>
          </p:nvSpPr>
          <p:spPr bwMode="auto">
            <a:xfrm rot="10800000">
              <a:off x="1710" y="2644"/>
              <a:ext cx="0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Line 68"/>
            <p:cNvSpPr>
              <a:spLocks noChangeShapeType="1"/>
            </p:cNvSpPr>
            <p:nvPr/>
          </p:nvSpPr>
          <p:spPr bwMode="auto">
            <a:xfrm rot="10800000">
              <a:off x="1710" y="2559"/>
              <a:ext cx="0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Line 69"/>
            <p:cNvSpPr>
              <a:spLocks noChangeShapeType="1"/>
            </p:cNvSpPr>
            <p:nvPr/>
          </p:nvSpPr>
          <p:spPr bwMode="auto">
            <a:xfrm rot="10800000">
              <a:off x="2224" y="2659"/>
              <a:ext cx="146" cy="294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Line 70"/>
            <p:cNvSpPr>
              <a:spLocks noChangeShapeType="1"/>
            </p:cNvSpPr>
            <p:nvPr/>
          </p:nvSpPr>
          <p:spPr bwMode="auto">
            <a:xfrm rot="10800000">
              <a:off x="2274" y="2752"/>
              <a:ext cx="29" cy="3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Line 71"/>
            <p:cNvSpPr>
              <a:spLocks noChangeShapeType="1"/>
            </p:cNvSpPr>
            <p:nvPr/>
          </p:nvSpPr>
          <p:spPr bwMode="auto">
            <a:xfrm rot="10800000" flipH="1">
              <a:off x="1981" y="2658"/>
              <a:ext cx="181" cy="3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Line 72"/>
            <p:cNvSpPr>
              <a:spLocks noChangeShapeType="1"/>
            </p:cNvSpPr>
            <p:nvPr/>
          </p:nvSpPr>
          <p:spPr bwMode="auto">
            <a:xfrm rot="10800000" flipV="1">
              <a:off x="2057" y="2753"/>
              <a:ext cx="47" cy="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Line 73"/>
            <p:cNvSpPr>
              <a:spLocks noChangeShapeType="1"/>
            </p:cNvSpPr>
            <p:nvPr/>
          </p:nvSpPr>
          <p:spPr bwMode="auto">
            <a:xfrm rot="10800000" flipH="1">
              <a:off x="2346" y="2567"/>
              <a:ext cx="9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Line 74"/>
            <p:cNvSpPr>
              <a:spLocks noChangeShapeType="1"/>
            </p:cNvSpPr>
            <p:nvPr/>
          </p:nvSpPr>
          <p:spPr bwMode="auto">
            <a:xfrm rot="10800000">
              <a:off x="2095" y="2399"/>
              <a:ext cx="189" cy="2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Line 75"/>
            <p:cNvSpPr>
              <a:spLocks noChangeShapeType="1"/>
            </p:cNvSpPr>
            <p:nvPr/>
          </p:nvSpPr>
          <p:spPr bwMode="auto">
            <a:xfrm rot="10800000">
              <a:off x="2209" y="2551"/>
              <a:ext cx="38" cy="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Line 76"/>
            <p:cNvSpPr>
              <a:spLocks noChangeShapeType="1"/>
            </p:cNvSpPr>
            <p:nvPr/>
          </p:nvSpPr>
          <p:spPr bwMode="auto">
            <a:xfrm rot="10800000">
              <a:off x="2188" y="2575"/>
              <a:ext cx="49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Line 77"/>
            <p:cNvSpPr>
              <a:spLocks noChangeShapeType="1"/>
            </p:cNvSpPr>
            <p:nvPr/>
          </p:nvSpPr>
          <p:spPr bwMode="auto">
            <a:xfrm rot="10800000" flipH="1">
              <a:off x="2097" y="2567"/>
              <a:ext cx="36" cy="53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Line 78"/>
            <p:cNvSpPr>
              <a:spLocks noChangeShapeType="1"/>
            </p:cNvSpPr>
            <p:nvPr/>
          </p:nvSpPr>
          <p:spPr bwMode="auto">
            <a:xfrm rot="10800000">
              <a:off x="1977" y="2567"/>
              <a:ext cx="23" cy="5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Line 79"/>
            <p:cNvSpPr>
              <a:spLocks noChangeShapeType="1"/>
            </p:cNvSpPr>
            <p:nvPr/>
          </p:nvSpPr>
          <p:spPr bwMode="auto">
            <a:xfrm rot="10800000">
              <a:off x="1709" y="2617"/>
              <a:ext cx="393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Line 80"/>
            <p:cNvSpPr>
              <a:spLocks noChangeShapeType="1"/>
            </p:cNvSpPr>
            <p:nvPr/>
          </p:nvSpPr>
          <p:spPr bwMode="auto">
            <a:xfrm rot="10800000" flipH="1">
              <a:off x="2071" y="2621"/>
              <a:ext cx="17" cy="38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Line 81"/>
            <p:cNvSpPr>
              <a:spLocks noChangeShapeType="1"/>
            </p:cNvSpPr>
            <p:nvPr/>
          </p:nvSpPr>
          <p:spPr bwMode="auto">
            <a:xfrm rot="10800000">
              <a:off x="2013" y="2621"/>
              <a:ext cx="18" cy="42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Line 82"/>
            <p:cNvSpPr>
              <a:spLocks noChangeShapeType="1"/>
            </p:cNvSpPr>
            <p:nvPr/>
          </p:nvSpPr>
          <p:spPr bwMode="auto">
            <a:xfrm rot="10800000">
              <a:off x="2172" y="2306"/>
              <a:ext cx="173" cy="26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Line 83"/>
            <p:cNvSpPr>
              <a:spLocks noChangeShapeType="1"/>
            </p:cNvSpPr>
            <p:nvPr/>
          </p:nvSpPr>
          <p:spPr bwMode="auto">
            <a:xfrm rot="10800000">
              <a:off x="947" y="2475"/>
              <a:ext cx="120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Line 84"/>
            <p:cNvSpPr>
              <a:spLocks noChangeShapeType="1"/>
            </p:cNvSpPr>
            <p:nvPr/>
          </p:nvSpPr>
          <p:spPr bwMode="auto">
            <a:xfrm rot="10800000" flipV="1">
              <a:off x="1857" y="2311"/>
              <a:ext cx="95" cy="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Line 85"/>
            <p:cNvSpPr>
              <a:spLocks noChangeShapeType="1"/>
            </p:cNvSpPr>
            <p:nvPr/>
          </p:nvSpPr>
          <p:spPr bwMode="auto">
            <a:xfrm rot="10800000" flipV="1">
              <a:off x="1716" y="2397"/>
              <a:ext cx="124" cy="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Line 86"/>
            <p:cNvSpPr>
              <a:spLocks noChangeShapeType="1"/>
            </p:cNvSpPr>
            <p:nvPr/>
          </p:nvSpPr>
          <p:spPr bwMode="auto">
            <a:xfrm rot="10800000">
              <a:off x="1710" y="2206"/>
              <a:ext cx="60" cy="1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Line 87"/>
            <p:cNvSpPr>
              <a:spLocks noChangeShapeType="1"/>
            </p:cNvSpPr>
            <p:nvPr/>
          </p:nvSpPr>
          <p:spPr bwMode="auto">
            <a:xfrm rot="10800000">
              <a:off x="928" y="2207"/>
              <a:ext cx="78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Line 88"/>
            <p:cNvSpPr>
              <a:spLocks noChangeShapeType="1"/>
            </p:cNvSpPr>
            <p:nvPr/>
          </p:nvSpPr>
          <p:spPr bwMode="auto">
            <a:xfrm rot="10800000">
              <a:off x="1024" y="2203"/>
              <a:ext cx="100" cy="3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Line 89"/>
            <p:cNvSpPr>
              <a:spLocks noChangeShapeType="1"/>
            </p:cNvSpPr>
            <p:nvPr/>
          </p:nvSpPr>
          <p:spPr bwMode="auto">
            <a:xfrm rot="10800000">
              <a:off x="980" y="2398"/>
              <a:ext cx="34" cy="1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Line 90"/>
            <p:cNvSpPr>
              <a:spLocks noChangeShapeType="1"/>
            </p:cNvSpPr>
            <p:nvPr/>
          </p:nvSpPr>
          <p:spPr bwMode="auto">
            <a:xfrm rot="10800000">
              <a:off x="959" y="2476"/>
              <a:ext cx="44" cy="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Line 91"/>
            <p:cNvSpPr>
              <a:spLocks noChangeShapeType="1"/>
            </p:cNvSpPr>
            <p:nvPr/>
          </p:nvSpPr>
          <p:spPr bwMode="auto">
            <a:xfrm rot="10800000">
              <a:off x="1709" y="2659"/>
              <a:ext cx="453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Line 92"/>
            <p:cNvSpPr>
              <a:spLocks noChangeShapeType="1"/>
            </p:cNvSpPr>
            <p:nvPr/>
          </p:nvSpPr>
          <p:spPr bwMode="auto">
            <a:xfrm rot="10800000">
              <a:off x="1710" y="2605"/>
              <a:ext cx="0" cy="23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Line 93"/>
            <p:cNvSpPr>
              <a:spLocks noChangeShapeType="1"/>
            </p:cNvSpPr>
            <p:nvPr/>
          </p:nvSpPr>
          <p:spPr bwMode="auto">
            <a:xfrm rot="10800000" flipV="1">
              <a:off x="2227" y="2573"/>
              <a:ext cx="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Line 94"/>
            <p:cNvSpPr>
              <a:spLocks noChangeShapeType="1"/>
            </p:cNvSpPr>
            <p:nvPr/>
          </p:nvSpPr>
          <p:spPr bwMode="auto">
            <a:xfrm rot="10800000">
              <a:off x="1710" y="2571"/>
              <a:ext cx="514" cy="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Line 101"/>
            <p:cNvSpPr>
              <a:spLocks noChangeShapeType="1"/>
            </p:cNvSpPr>
            <p:nvPr/>
          </p:nvSpPr>
          <p:spPr bwMode="auto">
            <a:xfrm rot="10800000" flipV="1">
              <a:off x="4672" y="2265"/>
              <a:ext cx="73" cy="7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Line 102"/>
            <p:cNvSpPr>
              <a:spLocks noChangeShapeType="1"/>
            </p:cNvSpPr>
            <p:nvPr/>
          </p:nvSpPr>
          <p:spPr bwMode="auto">
            <a:xfrm rot="10800000" flipH="1">
              <a:off x="4577" y="2209"/>
              <a:ext cx="54" cy="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Text Box 104"/>
            <p:cNvSpPr txBox="1">
              <a:spLocks noChangeArrowheads="1"/>
            </p:cNvSpPr>
            <p:nvPr/>
          </p:nvSpPr>
          <p:spPr bwMode="auto">
            <a:xfrm rot="8034880">
              <a:off x="4533" y="2372"/>
              <a:ext cx="129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8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47" name="Line 105"/>
            <p:cNvSpPr>
              <a:spLocks noChangeShapeType="1"/>
            </p:cNvSpPr>
            <p:nvPr/>
          </p:nvSpPr>
          <p:spPr bwMode="auto">
            <a:xfrm rot="10800000">
              <a:off x="3985" y="3113"/>
              <a:ext cx="9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Line 106"/>
            <p:cNvSpPr>
              <a:spLocks noChangeShapeType="1"/>
            </p:cNvSpPr>
            <p:nvPr/>
          </p:nvSpPr>
          <p:spPr bwMode="auto">
            <a:xfrm rot="10800000" flipV="1">
              <a:off x="3985" y="2951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Line 107"/>
            <p:cNvSpPr>
              <a:spLocks noChangeShapeType="1"/>
            </p:cNvSpPr>
            <p:nvPr/>
          </p:nvSpPr>
          <p:spPr bwMode="auto">
            <a:xfrm rot="10800000" flipV="1">
              <a:off x="3985" y="2790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Line 108"/>
            <p:cNvSpPr>
              <a:spLocks noChangeShapeType="1"/>
            </p:cNvSpPr>
            <p:nvPr/>
          </p:nvSpPr>
          <p:spPr bwMode="auto">
            <a:xfrm rot="10800000" flipV="1">
              <a:off x="3985" y="2622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Line 109"/>
            <p:cNvSpPr>
              <a:spLocks noChangeShapeType="1"/>
            </p:cNvSpPr>
            <p:nvPr/>
          </p:nvSpPr>
          <p:spPr bwMode="auto">
            <a:xfrm rot="10800000" flipV="1">
              <a:off x="3985" y="2447"/>
              <a:ext cx="146" cy="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Text Box 112"/>
            <p:cNvSpPr txBox="1">
              <a:spLocks noChangeArrowheads="1"/>
            </p:cNvSpPr>
            <p:nvPr/>
          </p:nvSpPr>
          <p:spPr bwMode="auto">
            <a:xfrm rot="10800000">
              <a:off x="3850" y="2801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2 GR V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53" name="Line 117"/>
            <p:cNvSpPr>
              <a:spLocks noChangeShapeType="1"/>
            </p:cNvSpPr>
            <p:nvPr/>
          </p:nvSpPr>
          <p:spPr bwMode="auto">
            <a:xfrm rot="10800000" flipV="1">
              <a:off x="2774" y="3113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Line 118"/>
            <p:cNvSpPr>
              <a:spLocks noChangeShapeType="1"/>
            </p:cNvSpPr>
            <p:nvPr/>
          </p:nvSpPr>
          <p:spPr bwMode="auto">
            <a:xfrm rot="10800000" flipV="1">
              <a:off x="2774" y="2948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Line 119"/>
            <p:cNvSpPr>
              <a:spLocks noChangeShapeType="1"/>
            </p:cNvSpPr>
            <p:nvPr/>
          </p:nvSpPr>
          <p:spPr bwMode="auto">
            <a:xfrm rot="10800000" flipV="1">
              <a:off x="2774" y="2787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Line 120"/>
            <p:cNvSpPr>
              <a:spLocks noChangeShapeType="1"/>
            </p:cNvSpPr>
            <p:nvPr/>
          </p:nvSpPr>
          <p:spPr bwMode="auto">
            <a:xfrm rot="10800000" flipV="1">
              <a:off x="2774" y="2659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Line 121"/>
            <p:cNvSpPr>
              <a:spLocks noChangeShapeType="1"/>
            </p:cNvSpPr>
            <p:nvPr/>
          </p:nvSpPr>
          <p:spPr bwMode="auto">
            <a:xfrm rot="10800000" flipV="1">
              <a:off x="2774" y="2575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Line 122"/>
            <p:cNvSpPr>
              <a:spLocks noChangeShapeType="1"/>
            </p:cNvSpPr>
            <p:nvPr/>
          </p:nvSpPr>
          <p:spPr bwMode="auto">
            <a:xfrm rot="10800000" flipV="1">
              <a:off x="2774" y="2400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Line 123"/>
            <p:cNvSpPr>
              <a:spLocks noChangeShapeType="1"/>
            </p:cNvSpPr>
            <p:nvPr/>
          </p:nvSpPr>
          <p:spPr bwMode="auto">
            <a:xfrm rot="10800000" flipV="1">
              <a:off x="2774" y="2313"/>
              <a:ext cx="14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Line 124"/>
            <p:cNvSpPr>
              <a:spLocks noChangeShapeType="1"/>
            </p:cNvSpPr>
            <p:nvPr/>
          </p:nvSpPr>
          <p:spPr bwMode="auto">
            <a:xfrm rot="10800000" flipV="1">
              <a:off x="2771" y="2176"/>
              <a:ext cx="146" cy="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Text Box 127"/>
            <p:cNvSpPr txBox="1">
              <a:spLocks noChangeArrowheads="1"/>
            </p:cNvSpPr>
            <p:nvPr/>
          </p:nvSpPr>
          <p:spPr bwMode="auto">
            <a:xfrm rot="10800000">
              <a:off x="2617" y="2779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62" name="Text Box 130"/>
            <p:cNvSpPr txBox="1">
              <a:spLocks noChangeArrowheads="1"/>
            </p:cNvSpPr>
            <p:nvPr/>
          </p:nvSpPr>
          <p:spPr bwMode="auto">
            <a:xfrm rot="10800000">
              <a:off x="2619" y="2300"/>
              <a:ext cx="42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H2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63" name="Rectangle 133"/>
            <p:cNvSpPr>
              <a:spLocks noChangeArrowheads="1"/>
            </p:cNvSpPr>
            <p:nvPr/>
          </p:nvSpPr>
          <p:spPr bwMode="auto">
            <a:xfrm rot="10800000" flipV="1">
              <a:off x="2527" y="2427"/>
              <a:ext cx="544" cy="34"/>
            </a:xfrm>
            <a:prstGeom prst="rect">
              <a:avLst/>
            </a:prstGeom>
            <a:solidFill>
              <a:srgbClr val="969696"/>
            </a:solidFill>
            <a:ln w="1905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449263" eaLnBrk="1" hangingPunct="1"/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64" name="Line 134"/>
            <p:cNvSpPr>
              <a:spLocks noChangeShapeType="1"/>
            </p:cNvSpPr>
            <p:nvPr/>
          </p:nvSpPr>
          <p:spPr bwMode="auto">
            <a:xfrm rot="10800000" flipH="1">
              <a:off x="4433" y="2795"/>
              <a:ext cx="120" cy="15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Line 136"/>
            <p:cNvSpPr>
              <a:spLocks noChangeShapeType="1"/>
            </p:cNvSpPr>
            <p:nvPr/>
          </p:nvSpPr>
          <p:spPr bwMode="auto">
            <a:xfrm rot="10800000">
              <a:off x="2336" y="3113"/>
              <a:ext cx="205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Line 137"/>
            <p:cNvSpPr>
              <a:spLocks noChangeShapeType="1"/>
            </p:cNvSpPr>
            <p:nvPr/>
          </p:nvSpPr>
          <p:spPr bwMode="auto">
            <a:xfrm rot="10800000" flipH="1">
              <a:off x="4622" y="2794"/>
              <a:ext cx="130" cy="1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Line 138"/>
            <p:cNvSpPr>
              <a:spLocks noChangeShapeType="1"/>
            </p:cNvSpPr>
            <p:nvPr/>
          </p:nvSpPr>
          <p:spPr bwMode="auto">
            <a:xfrm rot="10800000">
              <a:off x="3979" y="2950"/>
              <a:ext cx="72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Line 139"/>
            <p:cNvSpPr>
              <a:spLocks noChangeShapeType="1"/>
            </p:cNvSpPr>
            <p:nvPr/>
          </p:nvSpPr>
          <p:spPr bwMode="auto">
            <a:xfrm rot="10800000" flipH="1">
              <a:off x="4474" y="2788"/>
              <a:ext cx="1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Line 140"/>
            <p:cNvSpPr>
              <a:spLocks noChangeShapeType="1"/>
            </p:cNvSpPr>
            <p:nvPr/>
          </p:nvSpPr>
          <p:spPr bwMode="auto">
            <a:xfrm rot="10800000" flipH="1">
              <a:off x="4596" y="2698"/>
              <a:ext cx="60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Line 141"/>
            <p:cNvSpPr>
              <a:spLocks noChangeShapeType="1"/>
            </p:cNvSpPr>
            <p:nvPr/>
          </p:nvSpPr>
          <p:spPr bwMode="auto">
            <a:xfrm rot="10800000" flipH="1" flipV="1">
              <a:off x="4984" y="2698"/>
              <a:ext cx="61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Line 143"/>
            <p:cNvSpPr>
              <a:spLocks noChangeShapeType="1"/>
            </p:cNvSpPr>
            <p:nvPr/>
          </p:nvSpPr>
          <p:spPr bwMode="auto">
            <a:xfrm rot="10800000" flipV="1">
              <a:off x="3391" y="2309"/>
              <a:ext cx="9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Line 144"/>
            <p:cNvSpPr>
              <a:spLocks noChangeShapeType="1"/>
            </p:cNvSpPr>
            <p:nvPr/>
          </p:nvSpPr>
          <p:spPr bwMode="auto">
            <a:xfrm rot="10800000" flipH="1">
              <a:off x="3288" y="2405"/>
              <a:ext cx="61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Line 145"/>
            <p:cNvSpPr>
              <a:spLocks noChangeShapeType="1"/>
            </p:cNvSpPr>
            <p:nvPr/>
          </p:nvSpPr>
          <p:spPr bwMode="auto">
            <a:xfrm rot="10800000">
              <a:off x="3894" y="2623"/>
              <a:ext cx="9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Line 146"/>
            <p:cNvSpPr>
              <a:spLocks noChangeShapeType="1"/>
            </p:cNvSpPr>
            <p:nvPr/>
          </p:nvSpPr>
          <p:spPr bwMode="auto">
            <a:xfrm rot="10800000">
              <a:off x="3720" y="2315"/>
              <a:ext cx="173" cy="3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Line 147"/>
            <p:cNvSpPr>
              <a:spLocks noChangeShapeType="1"/>
            </p:cNvSpPr>
            <p:nvPr/>
          </p:nvSpPr>
          <p:spPr bwMode="auto">
            <a:xfrm rot="10800000">
              <a:off x="3597" y="2316"/>
              <a:ext cx="1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Line 148"/>
            <p:cNvSpPr>
              <a:spLocks noChangeShapeType="1"/>
            </p:cNvSpPr>
            <p:nvPr/>
          </p:nvSpPr>
          <p:spPr bwMode="auto">
            <a:xfrm rot="10800000" flipV="1">
              <a:off x="3712" y="2234"/>
              <a:ext cx="12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Line 149"/>
            <p:cNvSpPr>
              <a:spLocks noChangeShapeType="1"/>
            </p:cNvSpPr>
            <p:nvPr/>
          </p:nvSpPr>
          <p:spPr bwMode="auto">
            <a:xfrm rot="10800000" flipV="1">
              <a:off x="3616" y="2323"/>
              <a:ext cx="102" cy="2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Line 150"/>
            <p:cNvSpPr>
              <a:spLocks noChangeShapeType="1"/>
            </p:cNvSpPr>
            <p:nvPr/>
          </p:nvSpPr>
          <p:spPr bwMode="auto">
            <a:xfrm rot="10800000" flipV="1">
              <a:off x="3700" y="2295"/>
              <a:ext cx="44" cy="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Line 151"/>
            <p:cNvSpPr>
              <a:spLocks noChangeShapeType="1"/>
            </p:cNvSpPr>
            <p:nvPr/>
          </p:nvSpPr>
          <p:spPr bwMode="auto">
            <a:xfrm rot="10800000" flipV="1">
              <a:off x="3705" y="2343"/>
              <a:ext cx="2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Line 152"/>
            <p:cNvSpPr>
              <a:spLocks noChangeShapeType="1"/>
            </p:cNvSpPr>
            <p:nvPr/>
          </p:nvSpPr>
          <p:spPr bwMode="auto">
            <a:xfrm rot="10800000" flipV="1">
              <a:off x="3657" y="2412"/>
              <a:ext cx="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Line 153"/>
            <p:cNvSpPr>
              <a:spLocks noChangeShapeType="1"/>
            </p:cNvSpPr>
            <p:nvPr/>
          </p:nvSpPr>
          <p:spPr bwMode="auto">
            <a:xfrm rot="10800000" flipV="1">
              <a:off x="3651" y="2453"/>
              <a:ext cx="2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Line 154"/>
            <p:cNvSpPr>
              <a:spLocks noChangeShapeType="1"/>
            </p:cNvSpPr>
            <p:nvPr/>
          </p:nvSpPr>
          <p:spPr bwMode="auto">
            <a:xfrm rot="10800000" flipH="1">
              <a:off x="3187" y="2174"/>
              <a:ext cx="72" cy="1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Line 155"/>
            <p:cNvSpPr>
              <a:spLocks noChangeShapeType="1"/>
            </p:cNvSpPr>
            <p:nvPr/>
          </p:nvSpPr>
          <p:spPr bwMode="auto">
            <a:xfrm rot="10800000" flipH="1">
              <a:off x="3086" y="2313"/>
              <a:ext cx="6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Line 156"/>
            <p:cNvSpPr>
              <a:spLocks noChangeShapeType="1"/>
            </p:cNvSpPr>
            <p:nvPr/>
          </p:nvSpPr>
          <p:spPr bwMode="auto">
            <a:xfrm rot="10800000" flipV="1">
              <a:off x="3202" y="2490"/>
              <a:ext cx="50" cy="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Line 157"/>
            <p:cNvSpPr>
              <a:spLocks noChangeShapeType="1"/>
            </p:cNvSpPr>
            <p:nvPr/>
          </p:nvSpPr>
          <p:spPr bwMode="auto">
            <a:xfrm rot="10800000">
              <a:off x="3195" y="2567"/>
              <a:ext cx="30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Line 158"/>
            <p:cNvSpPr>
              <a:spLocks noChangeShapeType="1"/>
            </p:cNvSpPr>
            <p:nvPr/>
          </p:nvSpPr>
          <p:spPr bwMode="auto">
            <a:xfrm rot="10800000" flipV="1">
              <a:off x="3107" y="2567"/>
              <a:ext cx="31" cy="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Line 159"/>
            <p:cNvSpPr>
              <a:spLocks noChangeShapeType="1"/>
            </p:cNvSpPr>
            <p:nvPr/>
          </p:nvSpPr>
          <p:spPr bwMode="auto">
            <a:xfrm rot="10800000">
              <a:off x="2027" y="3113"/>
              <a:ext cx="30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Line 160"/>
            <p:cNvSpPr>
              <a:spLocks noChangeShapeType="1"/>
            </p:cNvSpPr>
            <p:nvPr/>
          </p:nvSpPr>
          <p:spPr bwMode="auto">
            <a:xfrm rot="10800000">
              <a:off x="2026" y="3094"/>
              <a:ext cx="0" cy="3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Line 161"/>
            <p:cNvSpPr>
              <a:spLocks noChangeShapeType="1"/>
            </p:cNvSpPr>
            <p:nvPr/>
          </p:nvSpPr>
          <p:spPr bwMode="auto">
            <a:xfrm rot="10800000">
              <a:off x="2279" y="2459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Line 162"/>
            <p:cNvSpPr>
              <a:spLocks noChangeShapeType="1"/>
            </p:cNvSpPr>
            <p:nvPr/>
          </p:nvSpPr>
          <p:spPr bwMode="auto">
            <a:xfrm rot="10800000">
              <a:off x="2273" y="2489"/>
              <a:ext cx="30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Line 163"/>
            <p:cNvSpPr>
              <a:spLocks noChangeShapeType="1"/>
            </p:cNvSpPr>
            <p:nvPr/>
          </p:nvSpPr>
          <p:spPr bwMode="auto">
            <a:xfrm rot="10800000">
              <a:off x="2223" y="2373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Line 164"/>
            <p:cNvSpPr>
              <a:spLocks noChangeShapeType="1"/>
            </p:cNvSpPr>
            <p:nvPr/>
          </p:nvSpPr>
          <p:spPr bwMode="auto">
            <a:xfrm rot="10800000">
              <a:off x="2215" y="2403"/>
              <a:ext cx="31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Line 165"/>
            <p:cNvSpPr>
              <a:spLocks noChangeShapeType="1"/>
            </p:cNvSpPr>
            <p:nvPr/>
          </p:nvSpPr>
          <p:spPr bwMode="auto">
            <a:xfrm rot="10800000">
              <a:off x="1080" y="2477"/>
              <a:ext cx="30" cy="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Line 166"/>
            <p:cNvSpPr>
              <a:spLocks noChangeShapeType="1"/>
            </p:cNvSpPr>
            <p:nvPr/>
          </p:nvSpPr>
          <p:spPr bwMode="auto">
            <a:xfrm rot="10800000">
              <a:off x="989" y="2447"/>
              <a:ext cx="29" cy="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Text Box 167"/>
            <p:cNvSpPr txBox="1">
              <a:spLocks noChangeArrowheads="1"/>
            </p:cNvSpPr>
            <p:nvPr/>
          </p:nvSpPr>
          <p:spPr bwMode="auto">
            <a:xfrm rot="10800000">
              <a:off x="2576" y="2347"/>
              <a:ext cx="4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206" tIns="25603" rIns="51206" bIns="25603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fr-FR" sz="400" b="1">
                  <a:solidFill>
                    <a:srgbClr val="000000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H1     mod</a:t>
              </a:r>
              <a:endParaRPr lang="fr-FR" sz="1400">
                <a:solidFill>
                  <a:schemeClr val="bg1"/>
                </a:solidFill>
                <a:latin typeface="Verdana" pitchFamily="34" charset="0"/>
                <a:ea typeface="ＭＳ Ｐゴシック"/>
                <a:cs typeface="ＭＳ Ｐゴシック"/>
              </a:endParaRPr>
            </a:p>
          </p:txBody>
        </p:sp>
        <p:sp>
          <p:nvSpPr>
            <p:cNvPr id="296" name="Line 182"/>
            <p:cNvSpPr>
              <a:spLocks noChangeShapeType="1"/>
            </p:cNvSpPr>
            <p:nvPr/>
          </p:nvSpPr>
          <p:spPr bwMode="auto">
            <a:xfrm rot="10800000">
              <a:off x="3266" y="2783"/>
              <a:ext cx="30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97" name="Group 197"/>
            <p:cNvGrpSpPr>
              <a:grpSpLocks/>
            </p:cNvGrpSpPr>
            <p:nvPr/>
          </p:nvGrpSpPr>
          <p:grpSpPr bwMode="auto">
            <a:xfrm rot="10800000">
              <a:off x="4679" y="2688"/>
              <a:ext cx="590" cy="91"/>
              <a:chOff x="0" y="3249"/>
              <a:chExt cx="884" cy="136"/>
            </a:xfrm>
          </p:grpSpPr>
          <p:sp>
            <p:nvSpPr>
              <p:cNvPr id="301" name="Line 198"/>
              <p:cNvSpPr>
                <a:spLocks noChangeShapeType="1"/>
              </p:cNvSpPr>
              <p:nvPr/>
            </p:nvSpPr>
            <p:spPr bwMode="auto">
              <a:xfrm flipH="1">
                <a:off x="431" y="3385"/>
                <a:ext cx="453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2" name="Line 199"/>
              <p:cNvSpPr>
                <a:spLocks noChangeShapeType="1"/>
              </p:cNvSpPr>
              <p:nvPr/>
            </p:nvSpPr>
            <p:spPr bwMode="auto">
              <a:xfrm flipH="1" flipV="1">
                <a:off x="340" y="3249"/>
                <a:ext cx="91" cy="13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3" name="Line 200"/>
              <p:cNvSpPr>
                <a:spLocks noChangeShapeType="1"/>
              </p:cNvSpPr>
              <p:nvPr/>
            </p:nvSpPr>
            <p:spPr bwMode="auto">
              <a:xfrm flipH="1">
                <a:off x="0" y="3249"/>
                <a:ext cx="3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98" name="Group 201"/>
            <p:cNvGrpSpPr>
              <a:grpSpLocks/>
            </p:cNvGrpSpPr>
            <p:nvPr/>
          </p:nvGrpSpPr>
          <p:grpSpPr bwMode="auto">
            <a:xfrm rot="10800000">
              <a:off x="4725" y="2951"/>
              <a:ext cx="544" cy="1"/>
              <a:chOff x="0" y="2994"/>
              <a:chExt cx="815" cy="0"/>
            </a:xfrm>
          </p:grpSpPr>
          <p:sp>
            <p:nvSpPr>
              <p:cNvPr id="299" name="Line 202"/>
              <p:cNvSpPr>
                <a:spLocks noChangeShapeType="1"/>
              </p:cNvSpPr>
              <p:nvPr/>
            </p:nvSpPr>
            <p:spPr bwMode="auto">
              <a:xfrm>
                <a:off x="0" y="2994"/>
                <a:ext cx="38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0" name="Line 203"/>
              <p:cNvSpPr>
                <a:spLocks noChangeShapeType="1"/>
              </p:cNvSpPr>
              <p:nvPr/>
            </p:nvSpPr>
            <p:spPr bwMode="auto">
              <a:xfrm>
                <a:off x="407" y="2994"/>
                <a:ext cx="408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06" name="ZoneTexte 54"/>
          <p:cNvSpPr txBox="1">
            <a:spLocks noChangeArrowheads="1"/>
          </p:cNvSpPr>
          <p:nvPr/>
        </p:nvSpPr>
        <p:spPr bwMode="auto">
          <a:xfrm rot="-5400000">
            <a:off x="-383034" y="5097339"/>
            <a:ext cx="1249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Cherbourg</a:t>
            </a:r>
          </a:p>
        </p:txBody>
      </p:sp>
      <p:sp>
        <p:nvSpPr>
          <p:cNvPr id="307" name="Rectangle 145"/>
          <p:cNvSpPr>
            <a:spLocks noChangeArrowheads="1"/>
          </p:cNvSpPr>
          <p:nvPr/>
        </p:nvSpPr>
        <p:spPr bwMode="white">
          <a:xfrm>
            <a:off x="1908175" y="3572447"/>
            <a:ext cx="4391025" cy="2232025"/>
          </a:xfrm>
          <a:prstGeom prst="rect">
            <a:avLst/>
          </a:prstGeom>
          <a:solidFill>
            <a:srgbClr val="C0C0C0">
              <a:alpha val="5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308" name="ZoneTexte 54"/>
          <p:cNvSpPr txBox="1">
            <a:spLocks noChangeArrowheads="1"/>
          </p:cNvSpPr>
          <p:nvPr/>
        </p:nvSpPr>
        <p:spPr bwMode="auto">
          <a:xfrm rot="-5400000">
            <a:off x="-300887" y="3758675"/>
            <a:ext cx="10850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Le Havre</a:t>
            </a:r>
          </a:p>
        </p:txBody>
      </p:sp>
      <p:sp>
        <p:nvSpPr>
          <p:cNvPr id="310" name="Line 153"/>
          <p:cNvSpPr>
            <a:spLocks noChangeShapeType="1"/>
          </p:cNvSpPr>
          <p:nvPr/>
        </p:nvSpPr>
        <p:spPr bwMode="white">
          <a:xfrm>
            <a:off x="323850" y="4064572"/>
            <a:ext cx="863600" cy="0"/>
          </a:xfrm>
          <a:prstGeom prst="line">
            <a:avLst/>
          </a:prstGeom>
          <a:noFill/>
          <a:ln w="127000">
            <a:solidFill>
              <a:srgbClr val="0000FF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11" name="Line 154"/>
          <p:cNvSpPr>
            <a:spLocks noChangeShapeType="1"/>
          </p:cNvSpPr>
          <p:nvPr/>
        </p:nvSpPr>
        <p:spPr bwMode="white">
          <a:xfrm flipV="1">
            <a:off x="395288" y="4064572"/>
            <a:ext cx="647700" cy="576262"/>
          </a:xfrm>
          <a:prstGeom prst="line">
            <a:avLst/>
          </a:prstGeom>
          <a:noFill/>
          <a:ln w="127000">
            <a:solidFill>
              <a:srgbClr val="0000FF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12" name="Line 155"/>
          <p:cNvSpPr>
            <a:spLocks noChangeShapeType="1"/>
          </p:cNvSpPr>
          <p:nvPr/>
        </p:nvSpPr>
        <p:spPr bwMode="white">
          <a:xfrm>
            <a:off x="971550" y="4064572"/>
            <a:ext cx="863600" cy="0"/>
          </a:xfrm>
          <a:prstGeom prst="line">
            <a:avLst/>
          </a:prstGeom>
          <a:noFill/>
          <a:ln w="127000">
            <a:solidFill>
              <a:srgbClr val="0000FF"/>
            </a:solidFill>
            <a:prstDash val="sysDot"/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14" name="Freeform 157"/>
          <p:cNvSpPr>
            <a:spLocks/>
          </p:cNvSpPr>
          <p:nvPr/>
        </p:nvSpPr>
        <p:spPr bwMode="white">
          <a:xfrm>
            <a:off x="2917825" y="4920234"/>
            <a:ext cx="5407025" cy="20638"/>
          </a:xfrm>
          <a:custGeom>
            <a:avLst/>
            <a:gdLst>
              <a:gd name="T0" fmla="*/ 2147483647 w 3406"/>
              <a:gd name="T1" fmla="*/ 0 h 13"/>
              <a:gd name="T2" fmla="*/ 0 w 3406"/>
              <a:gd name="T3" fmla="*/ 32763619 h 1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06" h="13">
                <a:moveTo>
                  <a:pt x="3406" y="0"/>
                </a:moveTo>
                <a:lnTo>
                  <a:pt x="0" y="13"/>
                </a:lnTo>
              </a:path>
            </a:pathLst>
          </a:custGeom>
          <a:noFill/>
          <a:ln w="1524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15" name="Freeform 158"/>
          <p:cNvSpPr>
            <a:spLocks/>
          </p:cNvSpPr>
          <p:nvPr/>
        </p:nvSpPr>
        <p:spPr bwMode="white">
          <a:xfrm>
            <a:off x="1979613" y="4074097"/>
            <a:ext cx="6360938" cy="1420238"/>
          </a:xfrm>
          <a:custGeom>
            <a:avLst/>
            <a:gdLst>
              <a:gd name="T0" fmla="*/ 0 w 4027"/>
              <a:gd name="T1" fmla="*/ 5040311 h 1133"/>
              <a:gd name="T2" fmla="*/ 2147483647 w 4027"/>
              <a:gd name="T3" fmla="*/ 0 h 1133"/>
              <a:gd name="T4" fmla="*/ 2147483647 w 4027"/>
              <a:gd name="T5" fmla="*/ 980339715 h 1133"/>
              <a:gd name="T6" fmla="*/ 2147483647 w 4027"/>
              <a:gd name="T7" fmla="*/ 965218782 h 1133"/>
              <a:gd name="T8" fmla="*/ 2147483647 w 4027"/>
              <a:gd name="T9" fmla="*/ 2147483647 h 1133"/>
              <a:gd name="T10" fmla="*/ 2147483647 w 4027"/>
              <a:gd name="T11" fmla="*/ 2147483647 h 11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connsiteX0" fmla="*/ 0 w 9975"/>
              <a:gd name="connsiteY0" fmla="*/ 18 h 10000"/>
              <a:gd name="connsiteX1" fmla="*/ 3968 w 9975"/>
              <a:gd name="connsiteY1" fmla="*/ 0 h 10000"/>
              <a:gd name="connsiteX2" fmla="*/ 4303 w 9975"/>
              <a:gd name="connsiteY2" fmla="*/ 3433 h 10000"/>
              <a:gd name="connsiteX3" fmla="*/ 8242 w 9975"/>
              <a:gd name="connsiteY3" fmla="*/ 3380 h 10000"/>
              <a:gd name="connsiteX4" fmla="*/ 9493 w 9975"/>
              <a:gd name="connsiteY4" fmla="*/ 10000 h 10000"/>
              <a:gd name="connsiteX5" fmla="*/ 9975 w 9975"/>
              <a:gd name="connsiteY5" fmla="*/ 7458 h 10000"/>
              <a:gd name="connsiteX0" fmla="*/ 0 w 10000"/>
              <a:gd name="connsiteY0" fmla="*/ 18 h 7633"/>
              <a:gd name="connsiteX1" fmla="*/ 3978 w 10000"/>
              <a:gd name="connsiteY1" fmla="*/ 0 h 7633"/>
              <a:gd name="connsiteX2" fmla="*/ 4314 w 10000"/>
              <a:gd name="connsiteY2" fmla="*/ 3433 h 7633"/>
              <a:gd name="connsiteX3" fmla="*/ 8263 w 10000"/>
              <a:gd name="connsiteY3" fmla="*/ 3380 h 7633"/>
              <a:gd name="connsiteX4" fmla="*/ 9171 w 10000"/>
              <a:gd name="connsiteY4" fmla="*/ 7633 h 7633"/>
              <a:gd name="connsiteX5" fmla="*/ 10000 w 10000"/>
              <a:gd name="connsiteY5" fmla="*/ 7458 h 7633"/>
              <a:gd name="connsiteX0" fmla="*/ 0 w 10000"/>
              <a:gd name="connsiteY0" fmla="*/ 24 h 9771"/>
              <a:gd name="connsiteX1" fmla="*/ 3978 w 10000"/>
              <a:gd name="connsiteY1" fmla="*/ 0 h 9771"/>
              <a:gd name="connsiteX2" fmla="*/ 4314 w 10000"/>
              <a:gd name="connsiteY2" fmla="*/ 4498 h 9771"/>
              <a:gd name="connsiteX3" fmla="*/ 8263 w 10000"/>
              <a:gd name="connsiteY3" fmla="*/ 4428 h 9771"/>
              <a:gd name="connsiteX4" fmla="*/ 9122 w 10000"/>
              <a:gd name="connsiteY4" fmla="*/ 9541 h 9771"/>
              <a:gd name="connsiteX5" fmla="*/ 10000 w 10000"/>
              <a:gd name="connsiteY5" fmla="*/ 9771 h 9771"/>
              <a:gd name="connsiteX0" fmla="*/ 0 w 9975"/>
              <a:gd name="connsiteY0" fmla="*/ 25 h 10705"/>
              <a:gd name="connsiteX1" fmla="*/ 3978 w 9975"/>
              <a:gd name="connsiteY1" fmla="*/ 0 h 10705"/>
              <a:gd name="connsiteX2" fmla="*/ 4314 w 9975"/>
              <a:gd name="connsiteY2" fmla="*/ 4603 h 10705"/>
              <a:gd name="connsiteX3" fmla="*/ 8263 w 9975"/>
              <a:gd name="connsiteY3" fmla="*/ 4532 h 10705"/>
              <a:gd name="connsiteX4" fmla="*/ 9122 w 9975"/>
              <a:gd name="connsiteY4" fmla="*/ 9765 h 10705"/>
              <a:gd name="connsiteX5" fmla="*/ 9975 w 9975"/>
              <a:gd name="connsiteY5" fmla="*/ 10705 h 10705"/>
              <a:gd name="connsiteX0" fmla="*/ 0 w 10000"/>
              <a:gd name="connsiteY0" fmla="*/ 23 h 10000"/>
              <a:gd name="connsiteX1" fmla="*/ 3988 w 10000"/>
              <a:gd name="connsiteY1" fmla="*/ 0 h 10000"/>
              <a:gd name="connsiteX2" fmla="*/ 4325 w 10000"/>
              <a:gd name="connsiteY2" fmla="*/ 4300 h 10000"/>
              <a:gd name="connsiteX3" fmla="*/ 8284 w 10000"/>
              <a:gd name="connsiteY3" fmla="*/ 4234 h 10000"/>
              <a:gd name="connsiteX4" fmla="*/ 9145 w 10000"/>
              <a:gd name="connsiteY4" fmla="*/ 9890 h 10000"/>
              <a:gd name="connsiteX5" fmla="*/ 10000 w 10000"/>
              <a:gd name="connsiteY5" fmla="*/ 10000 h 10000"/>
              <a:gd name="connsiteX0" fmla="*/ 0 w 10000"/>
              <a:gd name="connsiteY0" fmla="*/ 23 h 9890"/>
              <a:gd name="connsiteX1" fmla="*/ 3988 w 10000"/>
              <a:gd name="connsiteY1" fmla="*/ 0 h 9890"/>
              <a:gd name="connsiteX2" fmla="*/ 4325 w 10000"/>
              <a:gd name="connsiteY2" fmla="*/ 4300 h 9890"/>
              <a:gd name="connsiteX3" fmla="*/ 8284 w 10000"/>
              <a:gd name="connsiteY3" fmla="*/ 4234 h 9890"/>
              <a:gd name="connsiteX4" fmla="*/ 9145 w 10000"/>
              <a:gd name="connsiteY4" fmla="*/ 9890 h 9890"/>
              <a:gd name="connsiteX5" fmla="*/ 10000 w 10000"/>
              <a:gd name="connsiteY5" fmla="*/ 9780 h 9890"/>
              <a:gd name="connsiteX0" fmla="*/ 0 w 10000"/>
              <a:gd name="connsiteY0" fmla="*/ 23 h 10000"/>
              <a:gd name="connsiteX1" fmla="*/ 3988 w 10000"/>
              <a:gd name="connsiteY1" fmla="*/ 0 h 10000"/>
              <a:gd name="connsiteX2" fmla="*/ 4325 w 10000"/>
              <a:gd name="connsiteY2" fmla="*/ 4348 h 10000"/>
              <a:gd name="connsiteX3" fmla="*/ 8284 w 10000"/>
              <a:gd name="connsiteY3" fmla="*/ 4281 h 10000"/>
              <a:gd name="connsiteX4" fmla="*/ 9145 w 10000"/>
              <a:gd name="connsiteY4" fmla="*/ 10000 h 10000"/>
              <a:gd name="connsiteX5" fmla="*/ 10000 w 10000"/>
              <a:gd name="connsiteY5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"/>
                </a:moveTo>
                <a:lnTo>
                  <a:pt x="3988" y="0"/>
                </a:lnTo>
                <a:cubicBezTo>
                  <a:pt x="4100" y="1449"/>
                  <a:pt x="4213" y="2899"/>
                  <a:pt x="4325" y="4348"/>
                </a:cubicBezTo>
                <a:lnTo>
                  <a:pt x="8284" y="4281"/>
                </a:lnTo>
                <a:lnTo>
                  <a:pt x="9145" y="10000"/>
                </a:lnTo>
                <a:lnTo>
                  <a:pt x="10000" y="10000"/>
                </a:lnTo>
              </a:path>
            </a:pathLst>
          </a:custGeom>
          <a:noFill/>
          <a:ln w="1524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fr-FR"/>
          </a:p>
        </p:txBody>
      </p:sp>
      <p:cxnSp>
        <p:nvCxnSpPr>
          <p:cNvPr id="317" name="AutoShape 160"/>
          <p:cNvCxnSpPr>
            <a:cxnSpLocks noChangeShapeType="1"/>
            <a:endCxn id="318" idx="4"/>
          </p:cNvCxnSpPr>
          <p:nvPr/>
        </p:nvCxnSpPr>
        <p:spPr bwMode="auto">
          <a:xfrm flipH="1" flipV="1">
            <a:off x="7019926" y="5355209"/>
            <a:ext cx="641369" cy="5940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8" name="Oval 161"/>
          <p:cNvSpPr>
            <a:spLocks noChangeArrowheads="1"/>
          </p:cNvSpPr>
          <p:nvPr/>
        </p:nvSpPr>
        <p:spPr bwMode="white">
          <a:xfrm>
            <a:off x="6011863" y="4364609"/>
            <a:ext cx="2016125" cy="990600"/>
          </a:xfrm>
          <a:prstGeom prst="ellipse">
            <a:avLst/>
          </a:prstGeom>
          <a:solidFill>
            <a:srgbClr val="FFFF00">
              <a:alpha val="25098"/>
            </a:srgbClr>
          </a:solidFill>
          <a:ln w="38100" algn="ctr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323" name="Text Box 161"/>
          <p:cNvSpPr txBox="1">
            <a:spLocks noChangeArrowheads="1"/>
          </p:cNvSpPr>
          <p:nvPr/>
        </p:nvSpPr>
        <p:spPr bwMode="auto">
          <a:xfrm>
            <a:off x="6444936" y="5837202"/>
            <a:ext cx="2462971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2000" b="1" dirty="0"/>
              <a:t>Nouvelle 4</a:t>
            </a:r>
            <a:r>
              <a:rPr lang="fr-FR" sz="2000" b="1" baseline="30000" dirty="0"/>
              <a:t>ème</a:t>
            </a:r>
            <a:r>
              <a:rPr lang="fr-FR" sz="2000" b="1" dirty="0"/>
              <a:t> voie</a:t>
            </a:r>
            <a:endParaRPr lang="fr-FR" sz="2000" b="1" i="1" dirty="0"/>
          </a:p>
        </p:txBody>
      </p:sp>
      <p:sp>
        <p:nvSpPr>
          <p:cNvPr id="327" name="Rectangle 164"/>
          <p:cNvSpPr>
            <a:spLocks noChangeArrowheads="1"/>
          </p:cNvSpPr>
          <p:nvPr/>
        </p:nvSpPr>
        <p:spPr bwMode="auto">
          <a:xfrm>
            <a:off x="6372200" y="3573016"/>
            <a:ext cx="1188244" cy="43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90000"/>
              </a:lnSpc>
              <a:spcBef>
                <a:spcPct val="20000"/>
              </a:spcBef>
              <a:spcAft>
                <a:spcPct val="35000"/>
              </a:spcAft>
              <a:buSzPct val="90000"/>
              <a:buFont typeface="Wingdings" pitchFamily="2" charset="2"/>
              <a:buNone/>
            </a:pPr>
            <a:r>
              <a:rPr lang="fr-FR" sz="2800" b="1" dirty="0"/>
              <a:t>LNPN</a:t>
            </a:r>
          </a:p>
        </p:txBody>
      </p:sp>
      <p:sp>
        <p:nvSpPr>
          <p:cNvPr id="321" name="ZoneTexte 54"/>
          <p:cNvSpPr txBox="1">
            <a:spLocks noChangeArrowheads="1"/>
          </p:cNvSpPr>
          <p:nvPr/>
        </p:nvSpPr>
        <p:spPr bwMode="auto">
          <a:xfrm>
            <a:off x="3221713" y="3172906"/>
            <a:ext cx="12782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2000" b="1" dirty="0">
                <a:latin typeface="Verdana" pitchFamily="34" charset="0"/>
                <a:ea typeface="ＭＳ Ｐゴシック"/>
                <a:cs typeface="Arial" pitchFamily="34" charset="0"/>
              </a:rPr>
              <a:t>Mantes</a:t>
            </a:r>
          </a:p>
        </p:txBody>
      </p:sp>
      <p:sp>
        <p:nvSpPr>
          <p:cNvPr id="324" name="ZoneTexte 54"/>
          <p:cNvSpPr txBox="1">
            <a:spLocks noChangeArrowheads="1"/>
          </p:cNvSpPr>
          <p:nvPr/>
        </p:nvSpPr>
        <p:spPr bwMode="auto">
          <a:xfrm rot="5400000">
            <a:off x="8152104" y="4989138"/>
            <a:ext cx="936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ＭＳ Ｐゴシック"/>
                <a:cs typeface="Arial" pitchFamily="34" charset="0"/>
              </a:rPr>
              <a:t>Paris</a:t>
            </a:r>
          </a:p>
        </p:txBody>
      </p:sp>
    </p:spTree>
    <p:extLst>
      <p:ext uri="{BB962C8B-B14F-4D97-AF65-F5344CB8AC3E}">
        <p14:creationId xmlns:p14="http://schemas.microsoft.com/office/powerpoint/2010/main" val="375593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0" y="5550694"/>
            <a:ext cx="9144000" cy="130730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La 4</a:t>
            </a:r>
            <a:r>
              <a:rPr lang="fr-FR" sz="2400" baseline="30000" dirty="0"/>
              <a:t>ème</a:t>
            </a:r>
            <a:r>
              <a:rPr lang="fr-FR" sz="2400" dirty="0"/>
              <a:t> voie</a:t>
            </a:r>
            <a:endParaRPr lang="fr-F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73"/>
          <a:stretch/>
        </p:blipFill>
        <p:spPr bwMode="auto">
          <a:xfrm>
            <a:off x="0" y="989335"/>
            <a:ext cx="91440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323528" y="989360"/>
            <a:ext cx="322" cy="258365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323528" y="3482330"/>
            <a:ext cx="2781622" cy="18678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67544" y="3119737"/>
            <a:ext cx="1368425" cy="237255"/>
          </a:xfrm>
          <a:prstGeom prst="rect">
            <a:avLst/>
          </a:prstGeom>
          <a:solidFill>
            <a:srgbClr val="660066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</a:rPr>
              <a:t>3</a:t>
            </a:r>
            <a:r>
              <a:rPr lang="fr-FR" sz="1400" baseline="30000" dirty="0">
                <a:solidFill>
                  <a:schemeClr val="bg1"/>
                </a:solidFill>
              </a:rPr>
              <a:t>e</a:t>
            </a:r>
            <a:r>
              <a:rPr lang="fr-FR" sz="1400" dirty="0">
                <a:solidFill>
                  <a:schemeClr val="bg1"/>
                </a:solidFill>
              </a:rPr>
              <a:t> voie EOLE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763688" y="1896182"/>
            <a:ext cx="1223963" cy="4526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</a:rPr>
              <a:t>Secteur contraint</a:t>
            </a: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3132138" y="1592111"/>
            <a:ext cx="0" cy="198090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V="1">
            <a:off x="323851" y="1124744"/>
            <a:ext cx="489622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stealth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851920" y="1354856"/>
            <a:ext cx="1223963" cy="237255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</a:rPr>
              <a:t>4</a:t>
            </a:r>
            <a:r>
              <a:rPr lang="fr-FR" sz="1400" baseline="30000" dirty="0">
                <a:solidFill>
                  <a:schemeClr val="bg1"/>
                </a:solidFill>
              </a:rPr>
              <a:t>e</a:t>
            </a:r>
            <a:r>
              <a:rPr lang="fr-FR" sz="1400" dirty="0">
                <a:solidFill>
                  <a:schemeClr val="bg1"/>
                </a:solidFill>
              </a:rPr>
              <a:t> voie LNPN</a:t>
            </a:r>
          </a:p>
        </p:txBody>
      </p:sp>
      <p:sp>
        <p:nvSpPr>
          <p:cNvPr id="3" name="Ellipse 2"/>
          <p:cNvSpPr/>
          <p:nvPr/>
        </p:nvSpPr>
        <p:spPr bwMode="auto">
          <a:xfrm rot="2135661">
            <a:off x="1531558" y="2728861"/>
            <a:ext cx="1604875" cy="499400"/>
          </a:xfrm>
          <a:prstGeom prst="ellipse">
            <a:avLst/>
          </a:prstGeom>
          <a:solidFill>
            <a:srgbClr val="FF00FF">
              <a:alpha val="18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1655762" y="1592110"/>
            <a:ext cx="0" cy="105343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2" b="17199"/>
          <a:stretch/>
        </p:blipFill>
        <p:spPr bwMode="auto">
          <a:xfrm>
            <a:off x="72008" y="4056792"/>
            <a:ext cx="9036496" cy="25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72008" y="5327072"/>
            <a:ext cx="4391893" cy="12702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133822" y="5752895"/>
            <a:ext cx="3627512" cy="8298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Text Box 161"/>
          <p:cNvSpPr txBox="1">
            <a:spLocks noChangeArrowheads="1"/>
          </p:cNvSpPr>
          <p:nvPr/>
        </p:nvSpPr>
        <p:spPr bwMode="auto">
          <a:xfrm>
            <a:off x="1979712" y="5608269"/>
            <a:ext cx="2592288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2000" b="1" dirty="0"/>
              <a:t>3</a:t>
            </a:r>
            <a:r>
              <a:rPr lang="fr-FR" sz="2000" b="1" baseline="30000" dirty="0"/>
              <a:t>ème</a:t>
            </a:r>
            <a:r>
              <a:rPr lang="fr-FR" sz="2000" b="1" dirty="0"/>
              <a:t> voie EOLE</a:t>
            </a:r>
            <a:endParaRPr lang="fr-FR" sz="2000" b="1" i="1" dirty="0"/>
          </a:p>
        </p:txBody>
      </p:sp>
      <p:sp>
        <p:nvSpPr>
          <p:cNvPr id="28" name="Oval 162"/>
          <p:cNvSpPr>
            <a:spLocks noChangeArrowheads="1"/>
          </p:cNvSpPr>
          <p:nvPr/>
        </p:nvSpPr>
        <p:spPr bwMode="white">
          <a:xfrm>
            <a:off x="3491879" y="4616811"/>
            <a:ext cx="1269455" cy="405631"/>
          </a:xfrm>
          <a:prstGeom prst="ellipse">
            <a:avLst/>
          </a:prstGeom>
          <a:solidFill>
            <a:srgbClr val="FFFF00">
              <a:alpha val="25098"/>
            </a:srgbClr>
          </a:solidFill>
          <a:ln w="38100" algn="ctr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49" name="Rectangle 48"/>
          <p:cNvSpPr/>
          <p:nvPr/>
        </p:nvSpPr>
        <p:spPr bwMode="auto">
          <a:xfrm>
            <a:off x="5048175" y="4616811"/>
            <a:ext cx="1180009" cy="2698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9" name="AutoShape 163"/>
          <p:cNvCxnSpPr>
            <a:cxnSpLocks noChangeShapeType="1"/>
            <a:endCxn id="28" idx="4"/>
          </p:cNvCxnSpPr>
          <p:nvPr/>
        </p:nvCxnSpPr>
        <p:spPr bwMode="auto">
          <a:xfrm flipV="1">
            <a:off x="4104098" y="5022442"/>
            <a:ext cx="22509" cy="5858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160"/>
          <p:cNvCxnSpPr>
            <a:cxnSpLocks noChangeShapeType="1"/>
            <a:stCxn id="32" idx="1"/>
            <a:endCxn id="31" idx="6"/>
          </p:cNvCxnSpPr>
          <p:nvPr/>
        </p:nvCxnSpPr>
        <p:spPr bwMode="auto">
          <a:xfrm flipH="1">
            <a:off x="6156473" y="4863063"/>
            <a:ext cx="431751" cy="13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Oval 161"/>
          <p:cNvSpPr>
            <a:spLocks noChangeArrowheads="1"/>
          </p:cNvSpPr>
          <p:nvPr/>
        </p:nvSpPr>
        <p:spPr bwMode="white">
          <a:xfrm>
            <a:off x="4860329" y="4664406"/>
            <a:ext cx="1296144" cy="400110"/>
          </a:xfrm>
          <a:prstGeom prst="ellipse">
            <a:avLst/>
          </a:prstGeom>
          <a:solidFill>
            <a:srgbClr val="FFFF00">
              <a:alpha val="25098"/>
            </a:srgbClr>
          </a:solidFill>
          <a:ln w="38100" algn="ctr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32" name="Text Box 161"/>
          <p:cNvSpPr txBox="1">
            <a:spLocks noChangeArrowheads="1"/>
          </p:cNvSpPr>
          <p:nvPr/>
        </p:nvSpPr>
        <p:spPr bwMode="auto">
          <a:xfrm>
            <a:off x="6588224" y="4509120"/>
            <a:ext cx="2396779" cy="707886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2000" b="1" dirty="0"/>
              <a:t>Plateforme 4</a:t>
            </a:r>
            <a:r>
              <a:rPr lang="fr-FR" sz="2000" b="1" baseline="30000" dirty="0"/>
              <a:t>ème</a:t>
            </a:r>
            <a:r>
              <a:rPr lang="fr-FR" sz="2000" b="1" dirty="0"/>
              <a:t> voie LNPN</a:t>
            </a:r>
            <a:endParaRPr lang="fr-FR" sz="2000" b="1" i="1" dirty="0"/>
          </a:p>
        </p:txBody>
      </p:sp>
      <p:sp>
        <p:nvSpPr>
          <p:cNvPr id="33" name="ZoneTexte 54"/>
          <p:cNvSpPr txBox="1">
            <a:spLocks noChangeArrowheads="1"/>
          </p:cNvSpPr>
          <p:nvPr/>
        </p:nvSpPr>
        <p:spPr bwMode="auto">
          <a:xfrm>
            <a:off x="542807" y="1268760"/>
            <a:ext cx="788833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FR" sz="1400" b="1" dirty="0">
                <a:latin typeface="Verdana" pitchFamily="34" charset="0"/>
                <a:ea typeface="ＭＳ Ｐゴシック"/>
                <a:cs typeface="Arial" pitchFamily="34" charset="0"/>
              </a:rPr>
              <a:t>Mantes</a:t>
            </a:r>
          </a:p>
        </p:txBody>
      </p:sp>
      <p:sp>
        <p:nvSpPr>
          <p:cNvPr id="34" name="ZoneTexte 54"/>
          <p:cNvSpPr txBox="1">
            <a:spLocks noChangeArrowheads="1"/>
          </p:cNvSpPr>
          <p:nvPr/>
        </p:nvSpPr>
        <p:spPr bwMode="auto">
          <a:xfrm>
            <a:off x="8281270" y="2537821"/>
            <a:ext cx="788833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FR" sz="1400" b="1" dirty="0" err="1">
                <a:latin typeface="Verdana" pitchFamily="34" charset="0"/>
                <a:ea typeface="ＭＳ Ｐゴシック"/>
                <a:cs typeface="Arial" pitchFamily="34" charset="0"/>
              </a:rPr>
              <a:t>Flins</a:t>
            </a:r>
            <a:endParaRPr lang="fr-FR" sz="1400" b="1" dirty="0">
              <a:latin typeface="Verdana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 flipV="1">
            <a:off x="3420194" y="1124744"/>
            <a:ext cx="4896222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36" name="Oval 162"/>
          <p:cNvSpPr>
            <a:spLocks noChangeArrowheads="1"/>
          </p:cNvSpPr>
          <p:nvPr/>
        </p:nvSpPr>
        <p:spPr bwMode="white">
          <a:xfrm rot="168130">
            <a:off x="937223" y="4547094"/>
            <a:ext cx="2482971" cy="405631"/>
          </a:xfrm>
          <a:prstGeom prst="ellipse">
            <a:avLst/>
          </a:prstGeom>
          <a:solidFill>
            <a:srgbClr val="FFFF00">
              <a:alpha val="25098"/>
            </a:srgbClr>
          </a:solidFill>
          <a:ln w="38100" algn="ctr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fr-FR"/>
          </a:p>
        </p:txBody>
      </p:sp>
      <p:sp>
        <p:nvSpPr>
          <p:cNvPr id="37" name="Text Box 161"/>
          <p:cNvSpPr txBox="1">
            <a:spLocks noChangeArrowheads="1"/>
          </p:cNvSpPr>
          <p:nvPr/>
        </p:nvSpPr>
        <p:spPr bwMode="auto">
          <a:xfrm>
            <a:off x="835968" y="4056792"/>
            <a:ext cx="2592288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600" b="1" dirty="0"/>
              <a:t>Voies existantes</a:t>
            </a:r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847824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Travaux préparatoires à LNPN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195736" y="1124076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000" b="1" dirty="0"/>
              <a:t>Plate forme 4</a:t>
            </a:r>
            <a:r>
              <a:rPr lang="fr-FR" sz="2000" b="1" baseline="30000" dirty="0"/>
              <a:t>ème</a:t>
            </a:r>
            <a:r>
              <a:rPr lang="fr-FR" sz="2000" b="1" dirty="0"/>
              <a:t> voie : 26,6 M€ </a:t>
            </a:r>
          </a:p>
          <a:p>
            <a:pPr marL="342900" indent="-342900">
              <a:buFontTx/>
              <a:buChar char="-"/>
            </a:pPr>
            <a:r>
              <a:rPr lang="fr-FR" sz="2000" b="1" dirty="0"/>
              <a:t>Plan de voie de Mantes : 3,6 M€</a:t>
            </a:r>
          </a:p>
        </p:txBody>
      </p:sp>
      <p:sp>
        <p:nvSpPr>
          <p:cNvPr id="4" name="Flèche droite 3"/>
          <p:cNvSpPr/>
          <p:nvPr/>
        </p:nvSpPr>
        <p:spPr bwMode="auto">
          <a:xfrm>
            <a:off x="539552" y="2636912"/>
            <a:ext cx="455529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87624" y="191683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30,2 M€ (CE juin 2011) = 38 M€ (CE réalisation)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3568" y="1211560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Budget :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683568" y="3255367"/>
            <a:ext cx="7776864" cy="1253753"/>
            <a:chOff x="683568" y="3255367"/>
            <a:chExt cx="7776864" cy="1253753"/>
          </a:xfrm>
        </p:grpSpPr>
        <p:sp>
          <p:nvSpPr>
            <p:cNvPr id="8" name="ZoneTexte 7"/>
            <p:cNvSpPr txBox="1"/>
            <p:nvPr/>
          </p:nvSpPr>
          <p:spPr>
            <a:xfrm>
              <a:off x="683568" y="3255367"/>
              <a:ext cx="6048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Calendrier de réalisation :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59632" y="3678123"/>
              <a:ext cx="7200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fr-FR" b="1" dirty="0"/>
                <a:t>Plate forme 4</a:t>
              </a:r>
              <a:r>
                <a:rPr lang="fr-FR" b="1" baseline="30000" dirty="0"/>
                <a:t>ème</a:t>
              </a:r>
              <a:r>
                <a:rPr lang="fr-FR" b="1" dirty="0"/>
                <a:t> voie : 2016 - 2017</a:t>
              </a:r>
            </a:p>
            <a:p>
              <a:pPr marL="342900" indent="-342900">
                <a:buFontTx/>
                <a:buChar char="-"/>
              </a:pPr>
              <a:r>
                <a:rPr lang="fr-FR" b="1" dirty="0"/>
                <a:t>Plan de voie de Mantes : 2020 - 2022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115616" y="2607295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Proposition de financement 50 % Etat / 50 % Régions</a:t>
            </a:r>
          </a:p>
        </p:txBody>
      </p:sp>
      <p:sp>
        <p:nvSpPr>
          <p:cNvPr id="2" name="Accolade ouvrante 1"/>
          <p:cNvSpPr/>
          <p:nvPr/>
        </p:nvSpPr>
        <p:spPr bwMode="auto">
          <a:xfrm>
            <a:off x="2051720" y="1187810"/>
            <a:ext cx="144016" cy="58477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39552" y="4725144"/>
            <a:ext cx="7920880" cy="1200329"/>
            <a:chOff x="539552" y="4725144"/>
            <a:chExt cx="7920880" cy="1200329"/>
          </a:xfrm>
        </p:grpSpPr>
        <p:sp>
          <p:nvSpPr>
            <p:cNvPr id="11" name="ZoneTexte 10"/>
            <p:cNvSpPr txBox="1"/>
            <p:nvPr/>
          </p:nvSpPr>
          <p:spPr>
            <a:xfrm>
              <a:off x="1187624" y="4725144"/>
              <a:ext cx="72728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Mise en place urgente d’une convention de financement d’études « PRO » (1,5 M€) dans le cadre d’un protocole global de financement</a:t>
              </a:r>
            </a:p>
          </p:txBody>
        </p:sp>
        <p:sp>
          <p:nvSpPr>
            <p:cNvPr id="13" name="Flèche droite 12"/>
            <p:cNvSpPr/>
            <p:nvPr/>
          </p:nvSpPr>
          <p:spPr bwMode="auto">
            <a:xfrm>
              <a:off x="539552" y="4797152"/>
              <a:ext cx="455529" cy="36004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213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5536" y="155679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6. Gouvernance et concertation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1434211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Gouvernance et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6219BD-E4F5-4202-9239-E70A09BA6B0B}" type="slidenum">
              <a:rPr lang="fr-FR"/>
              <a:pPr>
                <a:defRPr/>
              </a:pPr>
              <a:t>36</a:t>
            </a:fld>
            <a:endParaRPr lang="fr-FR"/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3774058" y="2085871"/>
            <a:ext cx="1081087" cy="2628900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rgbClr val="E41648"/>
                </a:solidFill>
                <a:latin typeface="+mn-lt"/>
                <a:ea typeface="+mn-ea"/>
              </a:rPr>
              <a:t>RFF MOA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kern="0" dirty="0">
                <a:solidFill>
                  <a:srgbClr val="E41648"/>
                </a:solidFill>
                <a:latin typeface="+mn-lt"/>
                <a:ea typeface="+mn-ea"/>
              </a:rPr>
              <a:t>Etudes et concertation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 b="1" kern="0" dirty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 b="1" kern="0" dirty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 b="1" kern="0" dirty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 b="1" kern="0" dirty="0">
              <a:solidFill>
                <a:srgbClr val="E41648"/>
              </a:solidFill>
              <a:latin typeface="+mn-lt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rgbClr val="E41648"/>
                </a:solidFill>
                <a:latin typeface="+mn-lt"/>
                <a:ea typeface="+mn-ea"/>
              </a:rPr>
              <a:t>Mission LNPN</a:t>
            </a:r>
          </a:p>
        </p:txBody>
      </p:sp>
      <p:grpSp>
        <p:nvGrpSpPr>
          <p:cNvPr id="6" name="Groupe 8"/>
          <p:cNvGrpSpPr>
            <a:grpSpLocks/>
          </p:cNvGrpSpPr>
          <p:nvPr/>
        </p:nvGrpSpPr>
        <p:grpSpPr bwMode="auto">
          <a:xfrm>
            <a:off x="5008143" y="1648370"/>
            <a:ext cx="3812329" cy="3383365"/>
            <a:chOff x="5230318" y="1146176"/>
            <a:chExt cx="3014090" cy="2930896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5230318" y="1466892"/>
              <a:ext cx="3014090" cy="2610180"/>
            </a:xfrm>
            <a:prstGeom prst="roundRect">
              <a:avLst>
                <a:gd name="adj" fmla="val 6869"/>
              </a:avLst>
            </a:prstGeom>
            <a:noFill/>
            <a:ln w="25400" cap="flat" cmpd="sng" algn="ctr">
              <a:solidFill>
                <a:srgbClr val="92D05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800" kern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  <p:grpSp>
          <p:nvGrpSpPr>
            <p:cNvPr id="8" name="Groupe 33"/>
            <p:cNvGrpSpPr>
              <a:grpSpLocks/>
            </p:cNvGrpSpPr>
            <p:nvPr/>
          </p:nvGrpSpPr>
          <p:grpSpPr bwMode="auto">
            <a:xfrm>
              <a:off x="5301741" y="1146176"/>
              <a:ext cx="2871243" cy="2861039"/>
              <a:chOff x="5301741" y="1146176"/>
              <a:chExt cx="2871243" cy="2861039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5942969" y="1146176"/>
                <a:ext cx="1714175" cy="3199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FR" sz="1800" b="1" dirty="0">
                    <a:latin typeface="+mn-lt"/>
                  </a:rPr>
                  <a:t>Concertation</a:t>
                </a:r>
              </a:p>
            </p:txBody>
          </p:sp>
          <p:sp>
            <p:nvSpPr>
              <p:cNvPr id="10" name="Rectangle à coins arrondis 9"/>
              <p:cNvSpPr/>
              <p:nvPr/>
            </p:nvSpPr>
            <p:spPr>
              <a:xfrm>
                <a:off x="5301741" y="1552627"/>
                <a:ext cx="2871243" cy="1039944"/>
              </a:xfrm>
              <a:prstGeom prst="round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800" b="1" u="sng" kern="0" dirty="0">
                    <a:solidFill>
                      <a:srgbClr val="9BBB59">
                        <a:lumMod val="75000"/>
                      </a:srgbClr>
                    </a:solidFill>
                    <a:latin typeface="+mn-lt"/>
                    <a:ea typeface="+mn-ea"/>
                  </a:rPr>
                  <a:t>Dialogue avec les acteurs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200" b="1" u="sng" kern="0" dirty="0">
                  <a:solidFill>
                    <a:srgbClr val="9BBB59">
                      <a:lumMod val="75000"/>
                    </a:srgbClr>
                  </a:solidFill>
                  <a:latin typeface="+mn-lt"/>
                  <a:ea typeface="+mn-ea"/>
                </a:endParaRP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800" b="1" kern="0" dirty="0">
                    <a:solidFill>
                      <a:srgbClr val="9BBB59">
                        <a:lumMod val="75000"/>
                      </a:srgbClr>
                    </a:solidFill>
                    <a:latin typeface="+mn-lt"/>
                    <a:ea typeface="+mn-ea"/>
                  </a:rPr>
                  <a:t>Comités territoriaux</a:t>
                </a: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800" b="1" kern="0" dirty="0">
                    <a:solidFill>
                      <a:srgbClr val="9BBB59">
                        <a:lumMod val="75000"/>
                      </a:srgbClr>
                    </a:solidFill>
                    <a:latin typeface="+mn-lt"/>
                    <a:ea typeface="+mn-ea"/>
                  </a:rPr>
                  <a:t>Ateliers thématiques</a:t>
                </a:r>
              </a:p>
              <a:p>
                <a:pPr marL="171450" indent="-171450"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endParaRPr lang="fr-FR" sz="1200" b="1" kern="0" dirty="0">
                  <a:solidFill>
                    <a:srgbClr val="9BBB59">
                      <a:lumMod val="75000"/>
                    </a:srgb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Rectangle à coins arrondis 10"/>
              <p:cNvSpPr/>
              <p:nvPr/>
            </p:nvSpPr>
            <p:spPr>
              <a:xfrm>
                <a:off x="5301741" y="2689471"/>
                <a:ext cx="2871243" cy="1317744"/>
              </a:xfrm>
              <a:prstGeom prst="roundRect">
                <a:avLst/>
              </a:prstGeom>
              <a:gradFill rotWithShape="1">
                <a:gsLst>
                  <a:gs pos="0">
                    <a:srgbClr val="4BACC6">
                      <a:tint val="50000"/>
                      <a:satMod val="300000"/>
                    </a:srgbClr>
                  </a:gs>
                  <a:gs pos="35000">
                    <a:srgbClr val="4BACC6">
                      <a:tint val="37000"/>
                      <a:satMod val="300000"/>
                    </a:srgbClr>
                  </a:gs>
                  <a:gs pos="100000">
                    <a:srgbClr val="4BACC6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BACC6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800" b="1" u="sng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Information et consultation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200"/>
                  </a:spcAft>
                  <a:defRPr/>
                </a:pPr>
                <a:r>
                  <a:rPr lang="fr-FR" sz="1800" b="1" u="sng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du grand public</a:t>
                </a: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400" b="1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Site internet et réseaux sociaux</a:t>
                </a: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400" b="1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Supports d’information </a:t>
                </a: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400" b="1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Presse, TV/radio</a:t>
                </a:r>
              </a:p>
              <a:p>
                <a:pPr marL="171450" indent="-171450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fr-FR" sz="1400" b="1" kern="0" dirty="0">
                    <a:solidFill>
                      <a:srgbClr val="1F497D">
                        <a:lumMod val="75000"/>
                      </a:srgbClr>
                    </a:solidFill>
                    <a:latin typeface="+mn-lt"/>
                    <a:ea typeface="+mn-ea"/>
                  </a:rPr>
                  <a:t>Réunions publiques </a:t>
                </a:r>
              </a:p>
            </p:txBody>
          </p:sp>
        </p:grpSp>
      </p:grpSp>
      <p:sp>
        <p:nvSpPr>
          <p:cNvPr id="12" name="Rectangle à coins arrondis 11"/>
          <p:cNvSpPr/>
          <p:nvPr/>
        </p:nvSpPr>
        <p:spPr bwMode="auto">
          <a:xfrm>
            <a:off x="1560965" y="3551813"/>
            <a:ext cx="1896889" cy="487641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12700" cap="flat" cmpd="sng" algn="ctr">
            <a:solidFill>
              <a:srgbClr val="7030A0"/>
            </a:solidFill>
            <a:prstDash val="lg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kern="0" dirty="0">
                <a:solidFill>
                  <a:srgbClr val="8064A2">
                    <a:lumMod val="75000"/>
                  </a:srgbClr>
                </a:solidFill>
                <a:latin typeface="+mn-lt"/>
                <a:ea typeface="+mn-ea"/>
              </a:rPr>
              <a:t>COTECH</a:t>
            </a: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1416621" y="2095396"/>
            <a:ext cx="2185578" cy="2619375"/>
          </a:xfrm>
          <a:prstGeom prst="roundRect">
            <a:avLst>
              <a:gd name="adj" fmla="val 10237"/>
            </a:avLst>
          </a:prstGeom>
          <a:noFill/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 kern="0">
              <a:solidFill>
                <a:sysClr val="window" lastClr="FFFFFF"/>
              </a:solidFill>
              <a:latin typeface="+mn-lt"/>
              <a:ea typeface="+mn-ea"/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1652160" y="1703968"/>
            <a:ext cx="17145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800" b="1" dirty="0">
                <a:latin typeface="+mn-lt"/>
              </a:rPr>
              <a:t>Gouvernance</a:t>
            </a:r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3859907" y="4809604"/>
            <a:ext cx="1000125" cy="285750"/>
          </a:xfrm>
          <a:prstGeom prst="round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 kern="0" dirty="0">
                <a:solidFill>
                  <a:sysClr val="window" lastClr="FFFFFF"/>
                </a:solidFill>
                <a:latin typeface="+mn-lt"/>
              </a:rPr>
              <a:t>Garant</a:t>
            </a:r>
          </a:p>
        </p:txBody>
      </p:sp>
      <p:sp>
        <p:nvSpPr>
          <p:cNvPr id="16" name="Rectangle à coins arrondis 15"/>
          <p:cNvSpPr/>
          <p:nvPr/>
        </p:nvSpPr>
        <p:spPr bwMode="auto">
          <a:xfrm>
            <a:off x="1560965" y="2735013"/>
            <a:ext cx="1896890" cy="490537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030A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kern="0" dirty="0">
                <a:solidFill>
                  <a:srgbClr val="8064A2">
                    <a:lumMod val="75000"/>
                  </a:srgbClr>
                </a:solidFill>
                <a:latin typeface="+mn-lt"/>
                <a:ea typeface="+mn-ea"/>
              </a:rPr>
              <a:t>COPIL</a:t>
            </a:r>
          </a:p>
        </p:txBody>
      </p:sp>
      <p:sp>
        <p:nvSpPr>
          <p:cNvPr id="17" name="Rectangle à coins arrondis 16"/>
          <p:cNvSpPr/>
          <p:nvPr/>
        </p:nvSpPr>
        <p:spPr bwMode="auto">
          <a:xfrm>
            <a:off x="1215008" y="1484858"/>
            <a:ext cx="7770813" cy="3816350"/>
          </a:xfrm>
          <a:prstGeom prst="roundRect">
            <a:avLst/>
          </a:prstGeom>
          <a:noFill/>
          <a:ln w="38100" cap="flat" cmpd="sng" algn="ctr">
            <a:solidFill>
              <a:srgbClr val="002060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n w="38100">
                <a:solidFill>
                  <a:schemeClr val="tx1"/>
                </a:solidFill>
              </a:ln>
              <a:latin typeface="Arial" charset="0"/>
            </a:endParaRPr>
          </a:p>
        </p:txBody>
      </p:sp>
      <p:sp>
        <p:nvSpPr>
          <p:cNvPr id="18" name="Double flèche horizontale 21"/>
          <p:cNvSpPr>
            <a:spLocks noChangeArrowheads="1"/>
          </p:cNvSpPr>
          <p:nvPr/>
        </p:nvSpPr>
        <p:spPr bwMode="auto">
          <a:xfrm>
            <a:off x="4774183" y="3239416"/>
            <a:ext cx="403225" cy="190500"/>
          </a:xfrm>
          <a:prstGeom prst="leftRightArrow">
            <a:avLst>
              <a:gd name="adj1" fmla="val 50000"/>
              <a:gd name="adj2" fmla="val 49800"/>
            </a:avLst>
          </a:prstGeom>
          <a:noFill/>
          <a:ln w="25400" algn="ctr">
            <a:solidFill>
              <a:srgbClr val="E416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Double flèche horizontale 22"/>
          <p:cNvSpPr>
            <a:spLocks noChangeArrowheads="1"/>
          </p:cNvSpPr>
          <p:nvPr/>
        </p:nvSpPr>
        <p:spPr bwMode="auto">
          <a:xfrm>
            <a:off x="3486275" y="3239416"/>
            <a:ext cx="403225" cy="190500"/>
          </a:xfrm>
          <a:prstGeom prst="leftRightArrow">
            <a:avLst>
              <a:gd name="adj1" fmla="val 50000"/>
              <a:gd name="adj2" fmla="val 49800"/>
            </a:avLst>
          </a:prstGeom>
          <a:noFill/>
          <a:ln w="25400" algn="ctr">
            <a:solidFill>
              <a:srgbClr val="E416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Rectangle à coins arrondis 19"/>
          <p:cNvSpPr/>
          <p:nvPr/>
        </p:nvSpPr>
        <p:spPr bwMode="auto">
          <a:xfrm>
            <a:off x="133921" y="1648370"/>
            <a:ext cx="1081087" cy="3489325"/>
          </a:xfrm>
          <a:prstGeom prst="roundRect">
            <a:avLst/>
          </a:prstGeom>
          <a:noFill/>
          <a:ln w="38100" cap="flat" cmpd="sng" algn="ctr">
            <a:solidFill>
              <a:srgbClr val="002060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n w="38100">
                <a:solidFill>
                  <a:schemeClr val="tx1"/>
                </a:solidFill>
              </a:ln>
              <a:latin typeface="Arial" charset="0"/>
            </a:endParaRPr>
          </a:p>
        </p:txBody>
      </p:sp>
      <p:sp>
        <p:nvSpPr>
          <p:cNvPr id="21" name="ZoneTexte 24"/>
          <p:cNvSpPr txBox="1">
            <a:spLocks noChangeArrowheads="1"/>
          </p:cNvSpPr>
          <p:nvPr/>
        </p:nvSpPr>
        <p:spPr bwMode="auto">
          <a:xfrm>
            <a:off x="35496" y="2753270"/>
            <a:ext cx="1250950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/>
            <a:r>
              <a:rPr lang="fr-FR" sz="1300" b="1" dirty="0"/>
              <a:t>Nouveau</a:t>
            </a:r>
          </a:p>
          <a:p>
            <a:pPr algn="ctr"/>
            <a:r>
              <a:rPr lang="fr-FR" sz="1300" b="1" dirty="0"/>
              <a:t>Quartier et insertion</a:t>
            </a:r>
          </a:p>
          <a:p>
            <a:pPr algn="ctr"/>
            <a:r>
              <a:rPr lang="fr-FR" sz="1300" b="1" dirty="0"/>
              <a:t>Gare</a:t>
            </a:r>
          </a:p>
          <a:p>
            <a:pPr algn="ctr"/>
            <a:r>
              <a:rPr lang="fr-FR" sz="1300" b="1" dirty="0"/>
              <a:t>Rouen</a:t>
            </a:r>
          </a:p>
          <a:p>
            <a:pPr algn="ctr"/>
            <a:r>
              <a:rPr lang="fr-FR" sz="1300" b="1" dirty="0"/>
              <a:t>Saint-Sever</a:t>
            </a:r>
          </a:p>
          <a:p>
            <a:pPr algn="ctr"/>
            <a:endParaRPr lang="fr-FR" sz="1400" b="1" dirty="0"/>
          </a:p>
          <a:p>
            <a:pPr algn="ctr"/>
            <a:r>
              <a:rPr lang="fr-FR" sz="1000" b="1" dirty="0"/>
              <a:t>Gouvernance </a:t>
            </a:r>
          </a:p>
          <a:p>
            <a:pPr algn="ctr"/>
            <a:r>
              <a:rPr lang="fr-FR" sz="1000" b="1" dirty="0"/>
              <a:t>et</a:t>
            </a:r>
          </a:p>
          <a:p>
            <a:pPr algn="ctr"/>
            <a:r>
              <a:rPr lang="fr-FR" sz="1000" b="1" dirty="0"/>
              <a:t>Concertation</a:t>
            </a:r>
          </a:p>
        </p:txBody>
      </p:sp>
      <p:sp>
        <p:nvSpPr>
          <p:cNvPr id="22" name="Double flèche horizontale 27"/>
          <p:cNvSpPr>
            <a:spLocks noChangeArrowheads="1"/>
          </p:cNvSpPr>
          <p:nvPr/>
        </p:nvSpPr>
        <p:spPr bwMode="auto">
          <a:xfrm>
            <a:off x="1013396" y="1997620"/>
            <a:ext cx="403225" cy="188913"/>
          </a:xfrm>
          <a:prstGeom prst="leftRightArrow">
            <a:avLst>
              <a:gd name="adj1" fmla="val 50000"/>
              <a:gd name="adj2" fmla="val 50219"/>
            </a:avLst>
          </a:prstGeom>
          <a:noFill/>
          <a:ln w="25400" algn="ctr">
            <a:solidFill>
              <a:srgbClr val="E416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Double flèche horizontale 28"/>
          <p:cNvSpPr>
            <a:spLocks noChangeArrowheads="1"/>
          </p:cNvSpPr>
          <p:nvPr/>
        </p:nvSpPr>
        <p:spPr bwMode="auto">
          <a:xfrm>
            <a:off x="1030858" y="4697958"/>
            <a:ext cx="404813" cy="190500"/>
          </a:xfrm>
          <a:prstGeom prst="leftRightArrow">
            <a:avLst>
              <a:gd name="adj1" fmla="val 50000"/>
              <a:gd name="adj2" fmla="val 49997"/>
            </a:avLst>
          </a:prstGeom>
          <a:noFill/>
          <a:ln w="25400" algn="ctr">
            <a:solidFill>
              <a:srgbClr val="E416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417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La concertation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64BC0-B419-485A-94D7-2F49778DD93D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647942" y="2145050"/>
            <a:ext cx="7116916" cy="707886"/>
            <a:chOff x="647942" y="2145050"/>
            <a:chExt cx="7116916" cy="707886"/>
          </a:xfrm>
        </p:grpSpPr>
        <p:sp>
          <p:nvSpPr>
            <p:cNvPr id="6" name="ZoneTexte 5"/>
            <p:cNvSpPr txBox="1"/>
            <p:nvPr/>
          </p:nvSpPr>
          <p:spPr>
            <a:xfrm>
              <a:off x="1212130" y="2145050"/>
              <a:ext cx="65527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1200"/>
                </a:spcBef>
              </a:pPr>
              <a:r>
                <a:rPr lang="fr-FR" sz="2000" b="1" dirty="0"/>
                <a:t>Proposition : lancer un travail collectif de rédaction du mode d’emploi de la concertation</a:t>
              </a:r>
            </a:p>
          </p:txBody>
        </p:sp>
        <p:sp>
          <p:nvSpPr>
            <p:cNvPr id="7" name="Flèche droite 6"/>
            <p:cNvSpPr/>
            <p:nvPr/>
          </p:nvSpPr>
          <p:spPr bwMode="auto">
            <a:xfrm>
              <a:off x="647942" y="2276872"/>
              <a:ext cx="455529" cy="36004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671827" y="2949450"/>
            <a:ext cx="8334142" cy="2808645"/>
            <a:chOff x="671827" y="2949450"/>
            <a:chExt cx="8334142" cy="2808645"/>
          </a:xfrm>
        </p:grpSpPr>
        <p:sp>
          <p:nvSpPr>
            <p:cNvPr id="5" name="ZoneTexte 4"/>
            <p:cNvSpPr txBox="1"/>
            <p:nvPr/>
          </p:nvSpPr>
          <p:spPr>
            <a:xfrm>
              <a:off x="1187624" y="2949450"/>
              <a:ext cx="7488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1200"/>
                </a:spcBef>
              </a:pPr>
              <a:r>
                <a:rPr lang="fr-FR" sz="2000" b="1" dirty="0"/>
                <a:t>Proposition : mise en ligne du site Internet dédié au projet</a:t>
              </a: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6" t="17562" r="24582" b="51583"/>
            <a:stretch/>
          </p:blipFill>
          <p:spPr bwMode="auto">
            <a:xfrm>
              <a:off x="2195736" y="3501008"/>
              <a:ext cx="6810233" cy="225708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Flèche droite 7"/>
            <p:cNvSpPr/>
            <p:nvPr/>
          </p:nvSpPr>
          <p:spPr bwMode="auto">
            <a:xfrm>
              <a:off x="671827" y="2996952"/>
              <a:ext cx="455529" cy="36004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46726" y="980728"/>
            <a:ext cx="8301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Un objectif général : maximiser l’utilité du projet et l’insérer au mieux dans les territoires.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gray">
          <a:xfrm>
            <a:off x="495254" y="1700808"/>
            <a:ext cx="7389114" cy="38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35000"/>
              </a:spcAft>
              <a:buSzPct val="90000"/>
              <a:buFont typeface="Wingdings" charset="0"/>
              <a:defRPr sz="19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50863" indent="-238125" algn="l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10000"/>
              </a:spcAft>
              <a:buClr>
                <a:schemeClr val="accent1"/>
              </a:buClr>
              <a:buSzPct val="90000"/>
              <a:buFont typeface="Wingdings" charset="0"/>
              <a:buChar char="n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39825" indent="-296863" algn="l" rtl="0" eaLnBrk="0" fontAlgn="base" hangingPunct="0">
              <a:spcBef>
                <a:spcPct val="30000"/>
              </a:spcBef>
              <a:spcAft>
                <a:spcPct val="0"/>
              </a:spcAft>
              <a:buFont typeface="Symbol" charset="0"/>
              <a:buChar char="¾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14141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1430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6002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74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4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18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fr-FR" sz="2000" kern="0" dirty="0">
                <a:solidFill>
                  <a:schemeClr val="tx1"/>
                </a:solidFill>
              </a:rPr>
              <a:t>Une concertation menée sous l’égide d’un garant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695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031BE9-FD9F-4319-B618-DA8C51F7B6A4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71600" y="314096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4000" b="1" dirty="0"/>
              <a:t>Merci de votre attention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608" y="188550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Ligne Nouvelle Paris - Normandie</a:t>
            </a:r>
          </a:p>
        </p:txBody>
      </p:sp>
    </p:spTree>
    <p:extLst>
      <p:ext uri="{BB962C8B-B14F-4D97-AF65-F5344CB8AC3E}">
        <p14:creationId xmlns:p14="http://schemas.microsoft.com/office/powerpoint/2010/main" val="3824638075"/>
      </p:ext>
    </p:extLst>
  </p:cSld>
  <p:clrMapOvr>
    <a:masterClrMapping/>
  </p:clrMapOvr>
</p:sld>
</file>

<file path=ppt/theme/theme1.xml><?xml version="1.0" encoding="utf-8"?>
<a:theme xmlns:a="http://schemas.openxmlformats.org/drawingml/2006/main" name="rff">
  <a:themeElements>
    <a:clrScheme name="rff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A1035"/>
      </a:accent1>
      <a:accent2>
        <a:srgbClr val="ECEEEF"/>
      </a:accent2>
      <a:accent3>
        <a:srgbClr val="FFFFFF"/>
      </a:accent3>
      <a:accent4>
        <a:srgbClr val="000000"/>
      </a:accent4>
      <a:accent5>
        <a:srgbClr val="FCAAAE"/>
      </a:accent5>
      <a:accent6>
        <a:srgbClr val="D6D8D9"/>
      </a:accent6>
      <a:hlink>
        <a:srgbClr val="000000"/>
      </a:hlink>
      <a:folHlink>
        <a:srgbClr val="B2B2B2"/>
      </a:folHlink>
    </a:clrScheme>
    <a:fontScheme name="rff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f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95D8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AAC8E9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A1035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CAAAE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DB221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6D5AB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41F8B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B3ABC4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70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BB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f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AD00"/>
        </a:accent1>
        <a:accent2>
          <a:srgbClr val="ECEEEF"/>
        </a:accent2>
        <a:accent3>
          <a:srgbClr val="FFFFFF"/>
        </a:accent3>
        <a:accent4>
          <a:srgbClr val="000000"/>
        </a:accent4>
        <a:accent5>
          <a:srgbClr val="FFD3AA"/>
        </a:accent5>
        <a:accent6>
          <a:srgbClr val="D6D8D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6853</TotalTime>
  <Words>1503</Words>
  <Application>Microsoft Office PowerPoint</Application>
  <PresentationFormat>Affichage à l'écran (4:3)</PresentationFormat>
  <Paragraphs>391</Paragraphs>
  <Slides>38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5" baseType="lpstr">
      <vt:lpstr>Arial</vt:lpstr>
      <vt:lpstr>Calibri</vt:lpstr>
      <vt:lpstr>Symbol</vt:lpstr>
      <vt:lpstr>Times New Roman</vt:lpstr>
      <vt:lpstr>Verdana</vt:lpstr>
      <vt:lpstr>Wingdings</vt:lpstr>
      <vt:lpstr>rff</vt:lpstr>
      <vt:lpstr>Ligne Nouvelle Paris Normandie Comité de Pilotage 29 janvier 2014</vt:lpstr>
      <vt:lpstr>Présentation PowerPoint</vt:lpstr>
      <vt:lpstr>Présentation PowerPoint</vt:lpstr>
      <vt:lpstr>Présentation PowerPoint</vt:lpstr>
      <vt:lpstr>Présentation PowerPoint</vt:lpstr>
      <vt:lpstr>Etude d’optimisation du projet</vt:lpstr>
      <vt:lpstr>La Commission Mobilité 21</vt:lpstr>
      <vt:lpstr>La lettre de mission</vt:lpstr>
      <vt:lpstr>La lettre de mission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4ème voie</vt:lpstr>
      <vt:lpstr>Travaux préparatoires à LNPN</vt:lpstr>
      <vt:lpstr>Présentation PowerPoint</vt:lpstr>
      <vt:lpstr>Gouvernance et concertation</vt:lpstr>
      <vt:lpstr>La concertation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RFF</dc:title>
  <dc:creator/>
  <cp:lastModifiedBy>FLORIN Pierre (SNCF RESEAU / Directions Techniques Réseau / DGST SR GP LNPN)</cp:lastModifiedBy>
  <cp:revision>623</cp:revision>
  <cp:lastPrinted>2013-11-19T12:46:18Z</cp:lastPrinted>
  <dcterms:modified xsi:type="dcterms:W3CDTF">2021-02-22T17:52:47Z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d9e70aa-b794-428e-ae05-c8e685f68258_Enabled">
    <vt:lpwstr>true</vt:lpwstr>
  </property>
  <property fmtid="{D5CDD505-2E9C-101B-9397-08002B2CF9AE}" pid="3" name="MSIP_Label_ed9e70aa-b794-428e-ae05-c8e685f68258_SetDate">
    <vt:lpwstr>2021-02-22T17:52:47Z</vt:lpwstr>
  </property>
  <property fmtid="{D5CDD505-2E9C-101B-9397-08002B2CF9AE}" pid="4" name="MSIP_Label_ed9e70aa-b794-428e-ae05-c8e685f68258_Method">
    <vt:lpwstr>Standard</vt:lpwstr>
  </property>
  <property fmtid="{D5CDD505-2E9C-101B-9397-08002B2CF9AE}" pid="5" name="MSIP_Label_ed9e70aa-b794-428e-ae05-c8e685f68258_Name">
    <vt:lpwstr>ed9e70aa-b794-428e-ae05-c8e685f68258</vt:lpwstr>
  </property>
  <property fmtid="{D5CDD505-2E9C-101B-9397-08002B2CF9AE}" pid="6" name="MSIP_Label_ed9e70aa-b794-428e-ae05-c8e685f68258_SiteId">
    <vt:lpwstr>4a7c8238-5799-4b16-9fc6-9ad8fce5a7d9</vt:lpwstr>
  </property>
  <property fmtid="{D5CDD505-2E9C-101B-9397-08002B2CF9AE}" pid="7" name="MSIP_Label_ed9e70aa-b794-428e-ae05-c8e685f68258_ActionId">
    <vt:lpwstr>cbd3695c-01e5-4948-88f1-636bf9523697</vt:lpwstr>
  </property>
  <property fmtid="{D5CDD505-2E9C-101B-9397-08002B2CF9AE}" pid="8" name="MSIP_Label_ed9e70aa-b794-428e-ae05-c8e685f68258_ContentBits">
    <vt:lpwstr>2</vt:lpwstr>
  </property>
</Properties>
</file>